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16"/>
  </p:notesMasterIdLst>
  <p:handoutMasterIdLst>
    <p:handoutMasterId r:id="rId17"/>
  </p:handoutMasterIdLst>
  <p:sldIdLst>
    <p:sldId id="256" r:id="rId3"/>
    <p:sldId id="261" r:id="rId4"/>
    <p:sldId id="262" r:id="rId5"/>
    <p:sldId id="263" r:id="rId6"/>
    <p:sldId id="264" r:id="rId7"/>
    <p:sldId id="265" r:id="rId8"/>
    <p:sldId id="266" r:id="rId9"/>
    <p:sldId id="267" r:id="rId10"/>
    <p:sldId id="268" r:id="rId11"/>
    <p:sldId id="269" r:id="rId12"/>
    <p:sldId id="270" r:id="rId13"/>
    <p:sldId id="271"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2839" autoAdjust="0"/>
  </p:normalViewPr>
  <p:slideViewPr>
    <p:cSldViewPr snapToGrid="0">
      <p:cViewPr varScale="1">
        <p:scale>
          <a:sx n="103" d="100"/>
          <a:sy n="103" d="100"/>
        </p:scale>
        <p:origin x="852"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03/15/2023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03/15/2023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405660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line 9 to 13 and 29 to 34 are the newly added lines in the third screenshot  for this topic</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3844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retrieving the bean from the spring </a:t>
            </a:r>
            <a:r>
              <a:rPr lang="en-US" dirty="0" err="1"/>
              <a:t>container,we</a:t>
            </a:r>
            <a:r>
              <a:rPr lang="en-US" dirty="0"/>
              <a:t> have changed Coach to </a:t>
            </a:r>
            <a:r>
              <a:rPr lang="en-US" dirty="0" err="1"/>
              <a:t>SwimCoach</a:t>
            </a:r>
            <a:r>
              <a:rPr lang="en-US" dirty="0"/>
              <a:t> as we are calling </a:t>
            </a:r>
            <a:r>
              <a:rPr lang="en-US" dirty="0" err="1"/>
              <a:t>getTeam</a:t>
            </a:r>
            <a:r>
              <a:rPr lang="en-US" dirty="0"/>
              <a:t> and </a:t>
            </a:r>
            <a:r>
              <a:rPr lang="en-US" dirty="0" err="1"/>
              <a:t>getEmail</a:t>
            </a:r>
            <a:r>
              <a:rPr lang="en-US" dirty="0"/>
              <a:t> in </a:t>
            </a:r>
            <a:r>
              <a:rPr lang="en-US" dirty="0" err="1"/>
              <a:t>SwimCoach</a:t>
            </a:r>
            <a:r>
              <a:rPr lang="en-US" dirty="0"/>
              <a:t> </a:t>
            </a:r>
            <a:r>
              <a:rPr lang="en-US" dirty="0" err="1"/>
              <a:t>only.Here</a:t>
            </a:r>
            <a:r>
              <a:rPr lang="en-US" dirty="0"/>
              <a:t> changes are in the line 14 and then line 23 to 25 got added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47409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19276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1257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287865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944298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bean id is the method name itself i.e. in above screenshot it is </a:t>
            </a:r>
            <a:r>
              <a:rPr lang="en-US" dirty="0" err="1"/>
              <a:t>swimCoach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107334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001586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C1D1F"/>
                </a:solidFill>
                <a:effectLst/>
                <a:latin typeface="udemy sans"/>
              </a:rPr>
              <a:t>During All Java Configuration, how does the @Bean annotation work in the background?</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1" i="0" dirty="0">
                <a:solidFill>
                  <a:srgbClr val="1C1D1F"/>
                </a:solidFill>
                <a:effectLst/>
                <a:latin typeface="udemy sans"/>
              </a:rPr>
              <a:t>Answer</a:t>
            </a:r>
            <a:endParaRPr lang="en-US" b="0" i="0" dirty="0">
              <a:solidFill>
                <a:srgbClr val="1C1D1F"/>
              </a:solidFill>
              <a:effectLst/>
              <a:latin typeface="udemy sans"/>
            </a:endParaRPr>
          </a:p>
          <a:p>
            <a:pPr algn="l"/>
            <a:r>
              <a:rPr lang="en-US" b="0" i="0" dirty="0">
                <a:solidFill>
                  <a:srgbClr val="1C1D1F"/>
                </a:solidFill>
                <a:effectLst/>
                <a:latin typeface="udemy sans"/>
              </a:rPr>
              <a:t>This is an advanced concept. But I'll walk through the code line-by-line.</a:t>
            </a:r>
          </a:p>
          <a:p>
            <a:pPr algn="l"/>
            <a:r>
              <a:rPr lang="en-US" b="0" i="0" dirty="0">
                <a:solidFill>
                  <a:srgbClr val="1C1D1F"/>
                </a:solidFill>
                <a:effectLst/>
                <a:latin typeface="udemy sans"/>
              </a:rPr>
              <a:t>For this code:</a:t>
            </a:r>
          </a:p>
          <a:p>
            <a:pPr algn="l">
              <a:buFont typeface="+mj-lt"/>
              <a:buAutoNum type="arabicPeriod"/>
            </a:pPr>
            <a:r>
              <a:rPr lang="en-US" b="0" i="0" dirty="0">
                <a:solidFill>
                  <a:srgbClr val="1C1D1F"/>
                </a:solidFill>
                <a:effectLst/>
                <a:latin typeface="udemy sans"/>
              </a:rPr>
              <a:t>@Bean </a:t>
            </a:r>
          </a:p>
          <a:p>
            <a:pPr algn="l">
              <a:buFont typeface="+mj-lt"/>
              <a:buAutoNum type="arabicPeriod"/>
            </a:pPr>
            <a:r>
              <a:rPr lang="en-US" b="0" i="0" dirty="0">
                <a:solidFill>
                  <a:srgbClr val="B4690E"/>
                </a:solidFill>
                <a:effectLst/>
                <a:latin typeface="udemy sans"/>
              </a:rPr>
              <a:t>public</a:t>
            </a:r>
            <a:r>
              <a:rPr lang="en-US" b="0" i="0" dirty="0">
                <a:solidFill>
                  <a:srgbClr val="1C1D1F"/>
                </a:solidFill>
                <a:effectLst/>
                <a:latin typeface="udemy sans"/>
              </a:rPr>
              <a:t> Coach </a:t>
            </a:r>
            <a:r>
              <a:rPr lang="en-US" b="0" i="0" dirty="0" err="1">
                <a:solidFill>
                  <a:srgbClr val="1C1D1F"/>
                </a:solidFill>
                <a:effectLst/>
                <a:latin typeface="udemy sans"/>
              </a:rPr>
              <a:t>swimCoach</a:t>
            </a:r>
            <a:r>
              <a:rPr lang="en-US" b="0" i="0" dirty="0">
                <a:solidFill>
                  <a:srgbClr val="1C1D1F"/>
                </a:solidFill>
                <a:effectLst/>
                <a:latin typeface="udemy sans"/>
              </a:rPr>
              <a:t>() { </a:t>
            </a:r>
          </a:p>
          <a:p>
            <a:pPr algn="l">
              <a:buFont typeface="+mj-lt"/>
              <a:buAutoNum type="arabicPeriod"/>
            </a:pPr>
            <a:r>
              <a:rPr lang="en-US" b="0" i="0" dirty="0" err="1">
                <a:solidFill>
                  <a:srgbClr val="1C1D1F"/>
                </a:solidFill>
                <a:effectLst/>
                <a:latin typeface="udemy sans"/>
              </a:rPr>
              <a:t>SwimCoach</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 </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a:t>
            </a:r>
          </a:p>
          <a:p>
            <a:pPr algn="l">
              <a:buFont typeface="+mj-lt"/>
              <a:buAutoNum type="arabicPeriod"/>
            </a:pPr>
            <a:r>
              <a:rPr lang="en-US" b="0" i="0" dirty="0">
                <a:solidFill>
                  <a:srgbClr val="1C1D1F"/>
                </a:solidFill>
                <a:effectLst/>
                <a:latin typeface="udemy sans"/>
              </a:rPr>
              <a:t>}</a:t>
            </a:r>
          </a:p>
          <a:p>
            <a:pPr algn="l"/>
            <a:r>
              <a:rPr lang="en-US" b="0" i="0" dirty="0">
                <a:solidFill>
                  <a:srgbClr val="1C1D1F"/>
                </a:solidFill>
                <a:effectLst/>
                <a:latin typeface="udemy sans"/>
              </a:rPr>
              <a:t>At a high-level, Spring creates a bean component manually. By default the scope is singleton. So any request for a "</a:t>
            </a:r>
            <a:r>
              <a:rPr lang="en-US" b="0" i="0" dirty="0" err="1">
                <a:solidFill>
                  <a:srgbClr val="1C1D1F"/>
                </a:solidFill>
                <a:effectLst/>
                <a:latin typeface="udemy sans"/>
              </a:rPr>
              <a:t>swimCoach</a:t>
            </a:r>
            <a:r>
              <a:rPr lang="en-US" b="0" i="0" dirty="0">
                <a:solidFill>
                  <a:srgbClr val="1C1D1F"/>
                </a:solidFill>
                <a:effectLst/>
                <a:latin typeface="udemy sans"/>
              </a:rPr>
              <a:t>" bean, will get the same instance of the bean since singleton is the default scope.</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However, let's break it down line-by-line</a:t>
            </a:r>
          </a:p>
          <a:p>
            <a:pPr algn="l">
              <a:buFont typeface="+mj-lt"/>
              <a:buAutoNum type="arabicPeriod"/>
            </a:pPr>
            <a:r>
              <a:rPr lang="en-US" b="0" i="0" dirty="0">
                <a:solidFill>
                  <a:srgbClr val="1C1D1F"/>
                </a:solidFill>
                <a:effectLst/>
                <a:latin typeface="udemy sans"/>
              </a:rPr>
              <a:t>@Bean</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The @Bean annotation tells Spring that we are creating a bean component manually. We didn't specify a scope so the default scope is singleton.</a:t>
            </a:r>
          </a:p>
          <a:p>
            <a:pPr algn="l">
              <a:buFont typeface="+mj-lt"/>
              <a:buAutoNum type="arabicPeriod"/>
            </a:pPr>
            <a:r>
              <a:rPr lang="en-US" b="0" i="0" dirty="0">
                <a:solidFill>
                  <a:srgbClr val="B4690E"/>
                </a:solidFill>
                <a:effectLst/>
                <a:latin typeface="udemy sans"/>
              </a:rPr>
              <a:t>public</a:t>
            </a:r>
            <a:r>
              <a:rPr lang="en-US" b="0" i="0" dirty="0">
                <a:solidFill>
                  <a:srgbClr val="1C1D1F"/>
                </a:solidFill>
                <a:effectLst/>
                <a:latin typeface="udemy sans"/>
              </a:rPr>
              <a:t> Coach </a:t>
            </a:r>
            <a:r>
              <a:rPr lang="en-US" b="0" i="0" dirty="0" err="1">
                <a:solidFill>
                  <a:srgbClr val="1C1D1F"/>
                </a:solidFill>
                <a:effectLst/>
                <a:latin typeface="udemy sans"/>
              </a:rPr>
              <a:t>swimCoach</a:t>
            </a:r>
            <a:r>
              <a:rPr lang="en-US" b="0" i="0" dirty="0">
                <a:solidFill>
                  <a:srgbClr val="1C1D1F"/>
                </a:solidFill>
                <a:effectLst/>
                <a:latin typeface="udemy sans"/>
              </a:rPr>
              <a:t>(){</a:t>
            </a:r>
          </a:p>
          <a:p>
            <a:pPr algn="l"/>
            <a:r>
              <a:rPr lang="en-US" b="0" i="0" dirty="0">
                <a:solidFill>
                  <a:srgbClr val="1C1D1F"/>
                </a:solidFill>
                <a:effectLst/>
                <a:latin typeface="udemy sans"/>
              </a:rPr>
              <a:t>This specifies that the bean will bean id of "</a:t>
            </a:r>
            <a:r>
              <a:rPr lang="en-US" b="0" i="0" dirty="0" err="1">
                <a:solidFill>
                  <a:srgbClr val="1C1D1F"/>
                </a:solidFill>
                <a:effectLst/>
                <a:latin typeface="udemy sans"/>
              </a:rPr>
              <a:t>swimCoach</a:t>
            </a:r>
            <a:r>
              <a:rPr lang="en-US" b="0" i="0" dirty="0">
                <a:solidFill>
                  <a:srgbClr val="1C1D1F"/>
                </a:solidFill>
                <a:effectLst/>
                <a:latin typeface="udemy sans"/>
              </a:rPr>
              <a:t>". The method name determines the bean id. The return type is the Coach interface. This is useful for dependency injection. This can help Spring find any dependencies that implement the Coach interface.</a:t>
            </a:r>
          </a:p>
          <a:p>
            <a:pPr algn="l"/>
            <a:r>
              <a:rPr lang="en-US" b="0" i="0" dirty="0">
                <a:solidFill>
                  <a:srgbClr val="1C1D1F"/>
                </a:solidFill>
                <a:effectLst/>
                <a:latin typeface="udemy sans"/>
              </a:rPr>
              <a:t>The @Bean annotation will intercept any requests for "</a:t>
            </a:r>
            <a:r>
              <a:rPr lang="en-US" b="0" i="0" dirty="0" err="1">
                <a:solidFill>
                  <a:srgbClr val="1C1D1F"/>
                </a:solidFill>
                <a:effectLst/>
                <a:latin typeface="udemy sans"/>
              </a:rPr>
              <a:t>swimCoach</a:t>
            </a:r>
            <a:r>
              <a:rPr lang="en-US" b="0" i="0" dirty="0">
                <a:solidFill>
                  <a:srgbClr val="1C1D1F"/>
                </a:solidFill>
                <a:effectLst/>
                <a:latin typeface="udemy sans"/>
              </a:rPr>
              <a:t>" bean. Since we didn't specify a scope, the bean scope is singleton. As a result, it will give the same instance of the bean for any requests.</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buFont typeface="+mj-lt"/>
              <a:buAutoNum type="arabicPeriod"/>
            </a:pPr>
            <a:r>
              <a:rPr lang="en-US" b="0" i="0" dirty="0" err="1">
                <a:solidFill>
                  <a:srgbClr val="1C1D1F"/>
                </a:solidFill>
                <a:effectLst/>
                <a:latin typeface="udemy sans"/>
              </a:rPr>
              <a:t>SwimCoach</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a:t>
            </a:r>
          </a:p>
          <a:p>
            <a:pPr algn="l"/>
            <a:r>
              <a:rPr lang="en-US" b="0" i="0" dirty="0">
                <a:solidFill>
                  <a:srgbClr val="1C1D1F"/>
                </a:solidFill>
                <a:effectLst/>
                <a:latin typeface="udemy sans"/>
              </a:rPr>
              <a:t>This code will create a new instance of the </a:t>
            </a:r>
            <a:r>
              <a:rPr lang="en-US" b="0" i="0" dirty="0" err="1">
                <a:solidFill>
                  <a:srgbClr val="1C1D1F"/>
                </a:solidFill>
                <a:effectLst/>
                <a:latin typeface="udemy sans"/>
              </a:rPr>
              <a:t>SwimCoach</a:t>
            </a:r>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a:t>
            </a:r>
          </a:p>
          <a:p>
            <a:pPr algn="l"/>
            <a:r>
              <a:rPr lang="en-US" b="0" i="0" dirty="0">
                <a:solidFill>
                  <a:srgbClr val="1C1D1F"/>
                </a:solidFill>
                <a:effectLst/>
                <a:latin typeface="udemy sans"/>
              </a:rPr>
              <a:t>This code returns an instance of the </a:t>
            </a:r>
            <a:r>
              <a:rPr lang="en-US" b="0" i="0" dirty="0" err="1">
                <a:solidFill>
                  <a:srgbClr val="1C1D1F"/>
                </a:solidFill>
                <a:effectLst/>
                <a:latin typeface="udemy sans"/>
              </a:rPr>
              <a:t>swimCoach</a:t>
            </a:r>
            <a:r>
              <a:rPr lang="en-US" b="0" i="0" dirty="0">
                <a:solidFill>
                  <a:srgbClr val="1C1D1F"/>
                </a:solidFill>
                <a:effectLst/>
                <a:latin typeface="udemy sans"/>
              </a:rPr>
              <a:t>.</a:t>
            </a:r>
          </a:p>
          <a:p>
            <a:pPr algn="l"/>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Now let's step back and look at the method in it's entirety.</a:t>
            </a:r>
          </a:p>
          <a:p>
            <a:pPr algn="l">
              <a:buFont typeface="+mj-lt"/>
              <a:buAutoNum type="arabicPeriod"/>
            </a:pPr>
            <a:r>
              <a:rPr lang="en-US" b="0" i="0" dirty="0">
                <a:solidFill>
                  <a:srgbClr val="1C1D1F"/>
                </a:solidFill>
                <a:effectLst/>
                <a:latin typeface="udemy sans"/>
              </a:rPr>
              <a:t>@Bean </a:t>
            </a:r>
          </a:p>
          <a:p>
            <a:pPr algn="l">
              <a:buFont typeface="+mj-lt"/>
              <a:buAutoNum type="arabicPeriod"/>
            </a:pPr>
            <a:r>
              <a:rPr lang="en-US" b="0" i="0" dirty="0">
                <a:solidFill>
                  <a:srgbClr val="B4690E"/>
                </a:solidFill>
                <a:effectLst/>
                <a:latin typeface="udemy sans"/>
              </a:rPr>
              <a:t>public</a:t>
            </a:r>
            <a:r>
              <a:rPr lang="en-US" b="0" i="0" dirty="0">
                <a:solidFill>
                  <a:srgbClr val="1C1D1F"/>
                </a:solidFill>
                <a:effectLst/>
                <a:latin typeface="udemy sans"/>
              </a:rPr>
              <a:t> Coach </a:t>
            </a:r>
            <a:r>
              <a:rPr lang="en-US" b="0" i="0" dirty="0" err="1">
                <a:solidFill>
                  <a:srgbClr val="1C1D1F"/>
                </a:solidFill>
                <a:effectLst/>
                <a:latin typeface="udemy sans"/>
              </a:rPr>
              <a:t>swimCoach</a:t>
            </a:r>
            <a:r>
              <a:rPr lang="en-US" b="0" i="0" dirty="0">
                <a:solidFill>
                  <a:srgbClr val="1C1D1F"/>
                </a:solidFill>
                <a:effectLst/>
                <a:latin typeface="udemy sans"/>
              </a:rPr>
              <a:t>() { </a:t>
            </a:r>
          </a:p>
          <a:p>
            <a:pPr algn="l">
              <a:buFont typeface="+mj-lt"/>
              <a:buAutoNum type="arabicPeriod"/>
            </a:pPr>
            <a:r>
              <a:rPr lang="en-US" b="0" i="0" dirty="0" err="1">
                <a:solidFill>
                  <a:srgbClr val="1C1D1F"/>
                </a:solidFill>
                <a:effectLst/>
                <a:latin typeface="udemy sans"/>
              </a:rPr>
              <a:t>SwimCoach</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 </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a:t>
            </a:r>
          </a:p>
          <a:p>
            <a:pPr algn="l">
              <a:buFont typeface="+mj-lt"/>
              <a:buAutoNum type="arabicPeriod"/>
            </a:pPr>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It is important to note that this method has the @Bean annotation. The annotation will intercept ALL calls to the method "</a:t>
            </a:r>
            <a:r>
              <a:rPr lang="en-US" b="0" i="0" dirty="0" err="1">
                <a:solidFill>
                  <a:srgbClr val="1C1D1F"/>
                </a:solidFill>
                <a:effectLst/>
                <a:latin typeface="udemy sans"/>
              </a:rPr>
              <a:t>swimCoach</a:t>
            </a:r>
            <a:r>
              <a:rPr lang="en-US" b="0" i="0" dirty="0">
                <a:solidFill>
                  <a:srgbClr val="1C1D1F"/>
                </a:solidFill>
                <a:effectLst/>
                <a:latin typeface="udemy sans"/>
              </a:rPr>
              <a:t>()". Since no scope is specified the @Bean annotation uses singleton scope. Behind the scenes, during the @Bean interception, it will check in memory of the Spring container (</a:t>
            </a:r>
            <a:r>
              <a:rPr lang="en-US" b="0" i="0" dirty="0" err="1">
                <a:solidFill>
                  <a:srgbClr val="1C1D1F"/>
                </a:solidFill>
                <a:effectLst/>
                <a:latin typeface="udemy sans"/>
              </a:rPr>
              <a:t>applicationContext</a:t>
            </a:r>
            <a:r>
              <a:rPr lang="en-US" b="0" i="0" dirty="0">
                <a:solidFill>
                  <a:srgbClr val="1C1D1F"/>
                </a:solidFill>
                <a:effectLst/>
                <a:latin typeface="udemy sans"/>
              </a:rPr>
              <a:t>) and see if this given bean has already been created.</a:t>
            </a:r>
          </a:p>
          <a:p>
            <a:pPr algn="l"/>
            <a:r>
              <a:rPr lang="en-US" b="0" i="0" dirty="0">
                <a:solidFill>
                  <a:srgbClr val="1C1D1F"/>
                </a:solidFill>
                <a:effectLst/>
                <a:latin typeface="udemy sans"/>
              </a:rPr>
              <a:t>If this is the first time the bean has been created then it will execute the method as normal. It will also register the bean in the application context. So that is knows that the bean has already been created before. Effectively setting a flag.</a:t>
            </a:r>
          </a:p>
          <a:p>
            <a:pPr algn="l"/>
            <a:r>
              <a:rPr lang="en-US" b="0" i="0" dirty="0">
                <a:solidFill>
                  <a:srgbClr val="1C1D1F"/>
                </a:solidFill>
                <a:effectLst/>
                <a:latin typeface="udemy sans"/>
              </a:rPr>
              <a:t>The next time this method is called, the @Bean annotation will check in memory of the Spring container (</a:t>
            </a:r>
            <a:r>
              <a:rPr lang="en-US" b="0" i="0" dirty="0" err="1">
                <a:solidFill>
                  <a:srgbClr val="1C1D1F"/>
                </a:solidFill>
                <a:effectLst/>
                <a:latin typeface="udemy sans"/>
              </a:rPr>
              <a:t>applicationContext</a:t>
            </a:r>
            <a:r>
              <a:rPr lang="en-US" b="0" i="0" dirty="0">
                <a:solidFill>
                  <a:srgbClr val="1C1D1F"/>
                </a:solidFill>
                <a:effectLst/>
                <a:latin typeface="udemy sans"/>
              </a:rPr>
              <a:t>) and see if this given bean has already been created. Since the bean has already been created (previous paragraph) then it will immediately return the instance from memory. It will not execute the code inside of the method. Hence this is a singleton bean.</a:t>
            </a:r>
          </a:p>
          <a:p>
            <a:pPr algn="l"/>
            <a:r>
              <a:rPr lang="en-US" b="0" i="0" dirty="0">
                <a:solidFill>
                  <a:srgbClr val="1C1D1F"/>
                </a:solidFill>
                <a:effectLst/>
                <a:latin typeface="udemy sans"/>
              </a:rPr>
              <a:t>The code for</a:t>
            </a:r>
          </a:p>
          <a:p>
            <a:pPr algn="l">
              <a:buFont typeface="+mj-lt"/>
              <a:buAutoNum type="arabicPeriod"/>
            </a:pPr>
            <a:r>
              <a:rPr lang="en-US" b="0" i="0" dirty="0" err="1">
                <a:solidFill>
                  <a:srgbClr val="1C1D1F"/>
                </a:solidFill>
                <a:effectLst/>
                <a:latin typeface="udemy sans"/>
              </a:rPr>
              <a:t>SwimCoach</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 </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a:t>
            </a:r>
          </a:p>
          <a:p>
            <a:pPr algn="l"/>
            <a:r>
              <a:rPr lang="en-US" b="0" i="0" dirty="0">
                <a:solidFill>
                  <a:srgbClr val="1C1D1F"/>
                </a:solidFill>
                <a:effectLst/>
                <a:latin typeface="udemy sans"/>
              </a:rPr>
              <a:t>is not executed for subsequent requests to the method public Coach </a:t>
            </a:r>
            <a:r>
              <a:rPr lang="en-US" b="0" i="0" dirty="0" err="1">
                <a:solidFill>
                  <a:srgbClr val="1C1D1F"/>
                </a:solidFill>
                <a:effectLst/>
                <a:latin typeface="udemy sans"/>
              </a:rPr>
              <a:t>swimCoach</a:t>
            </a:r>
            <a:r>
              <a:rPr lang="en-US" b="0" i="0" dirty="0">
                <a:solidFill>
                  <a:srgbClr val="1C1D1F"/>
                </a:solidFill>
                <a:effectLst/>
                <a:latin typeface="udemy sans"/>
              </a:rPr>
              <a:t>() . This code is only executed once during the initial bean creation since it is singleton scope.</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That explains how @Bean annotation works for the </a:t>
            </a:r>
            <a:r>
              <a:rPr lang="en-US" b="0" i="0" dirty="0" err="1">
                <a:solidFill>
                  <a:srgbClr val="1C1D1F"/>
                </a:solidFill>
                <a:effectLst/>
                <a:latin typeface="udemy sans"/>
              </a:rPr>
              <a:t>swimCoach</a:t>
            </a:r>
            <a:r>
              <a:rPr lang="en-US" b="0" i="0" dirty="0">
                <a:solidFill>
                  <a:srgbClr val="1C1D1F"/>
                </a:solidFill>
                <a:effectLst/>
                <a:latin typeface="udemy sans"/>
              </a:rPr>
              <a:t> example.</a:t>
            </a:r>
          </a:p>
          <a:p>
            <a:pPr algn="l"/>
            <a:r>
              <a:rPr lang="en-US" b="0" i="0" dirty="0">
                <a:solidFill>
                  <a:srgbClr val="1C1D1F"/>
                </a:solidFill>
                <a:effectLst/>
                <a:latin typeface="udemy sans"/>
              </a:rPr>
              <a:t>====</a:t>
            </a:r>
          </a:p>
          <a:p>
            <a:pPr algn="l"/>
            <a:r>
              <a:rPr lang="en-US" b="0" i="0" dirty="0">
                <a:solidFill>
                  <a:srgbClr val="1C1D1F"/>
                </a:solidFill>
                <a:effectLst/>
                <a:latin typeface="udemy sans"/>
              </a:rPr>
              <a:t>Now let's take it one step further.</a:t>
            </a:r>
          </a:p>
          <a:p>
            <a:pPr algn="l"/>
            <a:r>
              <a:rPr lang="en-US" b="0" i="0" dirty="0">
                <a:solidFill>
                  <a:srgbClr val="1C1D1F"/>
                </a:solidFill>
                <a:effectLst/>
                <a:latin typeface="udemy sans"/>
              </a:rPr>
              <a:t>Here's your other question</a:t>
            </a:r>
          </a:p>
          <a:p>
            <a:pPr algn="l"/>
            <a:r>
              <a:rPr lang="en-US" b="1" i="1" dirty="0">
                <a:solidFill>
                  <a:srgbClr val="1C1D1F"/>
                </a:solidFill>
                <a:effectLst/>
                <a:latin typeface="udemy sans"/>
              </a:rPr>
              <a:t>&gt;&gt; Please explain in detail </a:t>
            </a:r>
            <a:r>
              <a:rPr lang="en-US" b="1" i="1" dirty="0" err="1">
                <a:solidFill>
                  <a:srgbClr val="1C1D1F"/>
                </a:solidFill>
                <a:effectLst/>
                <a:latin typeface="udemy sans"/>
              </a:rPr>
              <a:t>whats</a:t>
            </a:r>
            <a:r>
              <a:rPr lang="en-US" b="1" i="1" dirty="0">
                <a:solidFill>
                  <a:srgbClr val="1C1D1F"/>
                </a:solidFill>
                <a:effectLst/>
                <a:latin typeface="udemy sans"/>
              </a:rPr>
              <a:t> happening behind the scene for this statement.</a:t>
            </a:r>
            <a:endParaRPr lang="en-US" b="0" i="0" dirty="0">
              <a:solidFill>
                <a:srgbClr val="1C1D1F"/>
              </a:solidFill>
              <a:effectLst/>
              <a:latin typeface="udemy sans"/>
            </a:endParaRP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The code for this question is slightly different. It is injecting a dependency.</a:t>
            </a:r>
          </a:p>
          <a:p>
            <a:pPr algn="l"/>
            <a:r>
              <a:rPr lang="en-US" b="0" i="0" dirty="0">
                <a:solidFill>
                  <a:srgbClr val="1C1D1F"/>
                </a:solidFill>
                <a:effectLst/>
                <a:latin typeface="udemy sans"/>
              </a:rPr>
              <a:t>In this example, we are creating a </a:t>
            </a:r>
            <a:r>
              <a:rPr lang="en-US" b="0" i="0" dirty="0" err="1">
                <a:solidFill>
                  <a:srgbClr val="1C1D1F"/>
                </a:solidFill>
                <a:effectLst/>
                <a:latin typeface="udemy sans"/>
              </a:rPr>
              <a:t>SwimCoach</a:t>
            </a:r>
            <a:r>
              <a:rPr lang="en-US" b="0" i="0" dirty="0">
                <a:solidFill>
                  <a:srgbClr val="1C1D1F"/>
                </a:solidFill>
                <a:effectLst/>
                <a:latin typeface="udemy sans"/>
              </a:rPr>
              <a:t> and injecting the </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buFont typeface="+mj-lt"/>
              <a:buAutoNum type="arabicPeriod"/>
            </a:pPr>
            <a:r>
              <a:rPr lang="en-US" b="0" i="0" dirty="0">
                <a:solidFill>
                  <a:srgbClr val="6A6F73"/>
                </a:solidFill>
                <a:effectLst/>
                <a:latin typeface="udemy sans"/>
              </a:rPr>
              <a:t>// define bean for our sad fortune service</a:t>
            </a:r>
            <a:endParaRPr lang="en-US" b="0" i="0" dirty="0">
              <a:solidFill>
                <a:srgbClr val="1C1D1F"/>
              </a:solidFill>
              <a:effectLst/>
              <a:latin typeface="udemy sans"/>
            </a:endParaRPr>
          </a:p>
          <a:p>
            <a:pPr algn="l">
              <a:buFont typeface="+mj-lt"/>
              <a:buAutoNum type="arabicPeriod"/>
            </a:pPr>
            <a:r>
              <a:rPr lang="en-US" b="0" i="0" dirty="0">
                <a:solidFill>
                  <a:srgbClr val="1C1D1F"/>
                </a:solidFill>
                <a:effectLst/>
                <a:latin typeface="udemy sans"/>
              </a:rPr>
              <a:t>@Bean</a:t>
            </a:r>
          </a:p>
          <a:p>
            <a:pPr algn="l">
              <a:buFont typeface="+mj-lt"/>
              <a:buAutoNum type="arabicPeriod"/>
            </a:pPr>
            <a:r>
              <a:rPr lang="en-US" b="0" i="0" dirty="0">
                <a:solidFill>
                  <a:srgbClr val="B4690E"/>
                </a:solidFill>
                <a:effectLst/>
                <a:latin typeface="udemy sans"/>
              </a:rPr>
              <a:t>public</a:t>
            </a:r>
            <a:r>
              <a:rPr lang="en-US" b="0" i="0" dirty="0">
                <a:solidFill>
                  <a:srgbClr val="1C1D1F"/>
                </a:solidFill>
                <a:effectLst/>
                <a:latin typeface="udemy sans"/>
              </a:rPr>
              <a:t> </a:t>
            </a:r>
            <a:r>
              <a:rPr lang="en-US" b="0" i="0" dirty="0" err="1">
                <a:solidFill>
                  <a:srgbClr val="1C1D1F"/>
                </a:solidFill>
                <a:effectLst/>
                <a:latin typeface="udemy sans"/>
              </a:rPr>
              <a:t>FortuneService</a:t>
            </a:r>
            <a:r>
              <a:rPr lang="en-US" b="0" i="0" dirty="0">
                <a:solidFill>
                  <a:srgbClr val="1C1D1F"/>
                </a:solidFill>
                <a:effectLst/>
                <a:latin typeface="udemy sans"/>
              </a:rPr>
              <a:t> </a:t>
            </a:r>
            <a:r>
              <a:rPr lang="en-US" b="0" i="0" dirty="0" err="1">
                <a:solidFill>
                  <a:srgbClr val="1C1D1F"/>
                </a:solidFill>
                <a:effectLst/>
                <a:latin typeface="udemy sans"/>
              </a:rPr>
              <a:t>sadFortuneService</a:t>
            </a:r>
            <a:r>
              <a:rPr lang="en-US" b="0" i="0" dirty="0">
                <a:solidFill>
                  <a:srgbClr val="1C1D1F"/>
                </a:solidFill>
                <a:effectLst/>
                <a:latin typeface="udemy sans"/>
              </a:rPr>
              <a:t>() {</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buFont typeface="+mj-lt"/>
              <a:buAutoNum type="arabicPeriod"/>
            </a:pPr>
            <a:r>
              <a:rPr lang="en-US" b="0" i="0" dirty="0">
                <a:solidFill>
                  <a:srgbClr val="1C1D1F"/>
                </a:solidFill>
                <a:effectLst/>
                <a:latin typeface="udemy sans"/>
              </a:rPr>
              <a:t>}</a:t>
            </a:r>
          </a:p>
          <a:p>
            <a:pPr algn="l">
              <a:buFont typeface="+mj-lt"/>
              <a:buAutoNum type="arabicPeriod"/>
            </a:pPr>
            <a:r>
              <a:rPr lang="en-US" b="0" i="0" dirty="0">
                <a:solidFill>
                  <a:srgbClr val="6A6F73"/>
                </a:solidFill>
                <a:effectLst/>
                <a:latin typeface="udemy sans"/>
              </a:rPr>
              <a:t>// define bean for our swim coach AND inject dependency</a:t>
            </a:r>
            <a:endParaRPr lang="en-US" b="0" i="0" dirty="0">
              <a:solidFill>
                <a:srgbClr val="1C1D1F"/>
              </a:solidFill>
              <a:effectLst/>
              <a:latin typeface="udemy sans"/>
            </a:endParaRPr>
          </a:p>
          <a:p>
            <a:pPr algn="l">
              <a:buFont typeface="+mj-lt"/>
              <a:buAutoNum type="arabicPeriod"/>
            </a:pPr>
            <a:r>
              <a:rPr lang="en-US" b="0" i="0" dirty="0">
                <a:solidFill>
                  <a:srgbClr val="1C1D1F"/>
                </a:solidFill>
                <a:effectLst/>
                <a:latin typeface="udemy sans"/>
              </a:rPr>
              <a:t>@Bean</a:t>
            </a:r>
          </a:p>
          <a:p>
            <a:pPr algn="l">
              <a:buFont typeface="+mj-lt"/>
              <a:buAutoNum type="arabicPeriod"/>
            </a:pPr>
            <a:r>
              <a:rPr lang="en-US" b="0" i="0" dirty="0">
                <a:solidFill>
                  <a:srgbClr val="B4690E"/>
                </a:solidFill>
                <a:effectLst/>
                <a:latin typeface="udemy sans"/>
              </a:rPr>
              <a:t>public</a:t>
            </a:r>
            <a:r>
              <a:rPr lang="en-US" b="0" i="0" dirty="0">
                <a:solidFill>
                  <a:srgbClr val="1C1D1F"/>
                </a:solidFill>
                <a:effectLst/>
                <a:latin typeface="udemy sans"/>
              </a:rPr>
              <a:t> Coach </a:t>
            </a:r>
            <a:r>
              <a:rPr lang="en-US" b="0" i="0" dirty="0" err="1">
                <a:solidFill>
                  <a:srgbClr val="1C1D1F"/>
                </a:solidFill>
                <a:effectLst/>
                <a:latin typeface="udemy sans"/>
              </a:rPr>
              <a:t>swimCoach</a:t>
            </a:r>
            <a:r>
              <a:rPr lang="en-US" b="0" i="0" dirty="0">
                <a:solidFill>
                  <a:srgbClr val="1C1D1F"/>
                </a:solidFill>
                <a:effectLst/>
                <a:latin typeface="udemy sans"/>
              </a:rPr>
              <a:t>() {</a:t>
            </a:r>
          </a:p>
          <a:p>
            <a:pPr algn="l">
              <a:buFont typeface="+mj-lt"/>
              <a:buAutoNum type="arabicPeriod"/>
            </a:pPr>
            <a:r>
              <a:rPr lang="en-US" b="0" i="0" dirty="0" err="1">
                <a:solidFill>
                  <a:srgbClr val="1C1D1F"/>
                </a:solidFill>
                <a:effectLst/>
                <a:latin typeface="udemy sans"/>
              </a:rPr>
              <a:t>SwimCoach</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 =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err="1">
                <a:solidFill>
                  <a:srgbClr val="1C1D1F"/>
                </a:solidFill>
                <a:effectLst/>
                <a:latin typeface="udemy sans"/>
              </a:rPr>
              <a:t>mySwimCoach</a:t>
            </a:r>
            <a:r>
              <a:rPr lang="en-US" b="0" i="0" dirty="0">
                <a:solidFill>
                  <a:srgbClr val="1C1D1F"/>
                </a:solidFill>
                <a:effectLst/>
                <a:latin typeface="udemy sans"/>
              </a:rPr>
              <a:t>;</a:t>
            </a:r>
          </a:p>
          <a:p>
            <a:pPr algn="l">
              <a:buFont typeface="+mj-lt"/>
              <a:buAutoNum type="arabicPeriod"/>
            </a:pPr>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Using the same information presented earlier</a:t>
            </a:r>
          </a:p>
          <a:p>
            <a:pPr algn="l"/>
            <a:r>
              <a:rPr lang="en-US" b="0" i="0" dirty="0">
                <a:solidFill>
                  <a:srgbClr val="1C1D1F"/>
                </a:solidFill>
                <a:effectLst/>
                <a:latin typeface="udemy sans"/>
              </a:rPr>
              <a:t>The code</a:t>
            </a:r>
          </a:p>
          <a:p>
            <a:pPr algn="l">
              <a:buFont typeface="+mj-lt"/>
              <a:buNone/>
            </a:pPr>
            <a:r>
              <a:rPr lang="en-US" b="0" i="0" dirty="0">
                <a:solidFill>
                  <a:srgbClr val="6A6F73"/>
                </a:solidFill>
                <a:effectLst/>
                <a:latin typeface="udemy sans"/>
              </a:rPr>
              <a:t>// define bean for our sad fortune service</a:t>
            </a:r>
            <a:endParaRPr lang="en-US" b="0" i="0" dirty="0">
              <a:solidFill>
                <a:srgbClr val="1C1D1F"/>
              </a:solidFill>
              <a:effectLst/>
              <a:latin typeface="udemy sans"/>
            </a:endParaRPr>
          </a:p>
          <a:p>
            <a:pPr algn="l">
              <a:buFont typeface="+mj-lt"/>
              <a:buNone/>
            </a:pPr>
            <a:r>
              <a:rPr lang="en-US" b="0" i="0" dirty="0">
                <a:solidFill>
                  <a:srgbClr val="1C1D1F"/>
                </a:solidFill>
                <a:effectLst/>
                <a:latin typeface="udemy sans"/>
              </a:rPr>
              <a:t>@Bean</a:t>
            </a:r>
          </a:p>
          <a:p>
            <a:pPr algn="l">
              <a:buFont typeface="+mj-lt"/>
              <a:buNone/>
            </a:pPr>
            <a:r>
              <a:rPr lang="en-US" b="0" i="0" dirty="0">
                <a:solidFill>
                  <a:srgbClr val="B4690E"/>
                </a:solidFill>
                <a:effectLst/>
                <a:latin typeface="udemy sans"/>
              </a:rPr>
              <a:t>public</a:t>
            </a:r>
            <a:r>
              <a:rPr lang="en-US" b="0" i="0" dirty="0">
                <a:solidFill>
                  <a:srgbClr val="1C1D1F"/>
                </a:solidFill>
                <a:effectLst/>
                <a:latin typeface="udemy sans"/>
              </a:rPr>
              <a:t> </a:t>
            </a:r>
            <a:r>
              <a:rPr lang="en-US" b="0" i="0" dirty="0" err="1">
                <a:solidFill>
                  <a:srgbClr val="1C1D1F"/>
                </a:solidFill>
                <a:effectLst/>
                <a:latin typeface="udemy sans"/>
              </a:rPr>
              <a:t>FortuneService</a:t>
            </a:r>
            <a:r>
              <a:rPr lang="en-US" b="0" i="0" dirty="0">
                <a:solidFill>
                  <a:srgbClr val="1C1D1F"/>
                </a:solidFill>
                <a:effectLst/>
                <a:latin typeface="udemy sans"/>
              </a:rPr>
              <a:t> </a:t>
            </a:r>
            <a:r>
              <a:rPr lang="en-US" b="0" i="0" dirty="0" err="1">
                <a:solidFill>
                  <a:srgbClr val="1C1D1F"/>
                </a:solidFill>
                <a:effectLst/>
                <a:latin typeface="udemy sans"/>
              </a:rPr>
              <a:t>sadFortuneService</a:t>
            </a:r>
            <a:r>
              <a:rPr lang="en-US" b="0" i="0" dirty="0">
                <a:solidFill>
                  <a:srgbClr val="1C1D1F"/>
                </a:solidFill>
                <a:effectLst/>
                <a:latin typeface="udemy sans"/>
              </a:rPr>
              <a:t>() {</a:t>
            </a:r>
          </a:p>
          <a:p>
            <a:pPr algn="l">
              <a:buFont typeface="+mj-lt"/>
              <a:buNone/>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buFont typeface="+mj-lt"/>
              <a:buNone/>
            </a:pPr>
            <a:r>
              <a:rPr lang="en-US" b="0" i="0" dirty="0">
                <a:solidFill>
                  <a:srgbClr val="1C1D1F"/>
                </a:solidFill>
                <a:effectLst/>
                <a:latin typeface="udemy sans"/>
              </a:rPr>
              <a:t>}</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In the code above, we define a bean for the sad fortune service. Since the bean scope is not specified, it defaults to singleton.</a:t>
            </a:r>
          </a:p>
          <a:p>
            <a:pPr algn="l"/>
            <a:r>
              <a:rPr lang="en-US" b="0" i="0" dirty="0">
                <a:solidFill>
                  <a:srgbClr val="1C1D1F"/>
                </a:solidFill>
                <a:effectLst/>
                <a:latin typeface="udemy sans"/>
              </a:rPr>
              <a:t>Any calls for </a:t>
            </a:r>
            <a:r>
              <a:rPr lang="en-US" b="0" i="0" dirty="0" err="1">
                <a:solidFill>
                  <a:srgbClr val="1C1D1F"/>
                </a:solidFill>
                <a:effectLst/>
                <a:latin typeface="udemy sans"/>
              </a:rPr>
              <a:t>sadFortuneService</a:t>
            </a:r>
            <a:r>
              <a:rPr lang="en-US" b="0" i="0" dirty="0">
                <a:solidFill>
                  <a:srgbClr val="1C1D1F"/>
                </a:solidFill>
                <a:effectLst/>
                <a:latin typeface="udemy sans"/>
              </a:rPr>
              <a:t>, the @Bean annotation intercepts the call and checks to see if an instance has been created. First time through, no instance is created so the code executes as desired. For subsequent calls, the singleton has been created so @Bean will immediately return with the singleton instance.</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Now to the main code based on your question.</a:t>
            </a:r>
          </a:p>
          <a:p>
            <a:pPr algn="l">
              <a:buFont typeface="+mj-lt"/>
              <a:buAutoNum type="arabicPeriod"/>
            </a:pPr>
            <a:r>
              <a:rPr lang="en-US" b="0" i="0" dirty="0">
                <a:solidFill>
                  <a:srgbClr val="B4690E"/>
                </a:solidFill>
                <a:effectLst/>
                <a:latin typeface="udemy sans"/>
              </a:rPr>
              <a:t>return</a:t>
            </a:r>
            <a:r>
              <a:rPr lang="en-US" b="0" i="0" dirty="0">
                <a:solidFill>
                  <a:srgbClr val="1C1D1F"/>
                </a:solidFill>
                <a:effectLst/>
                <a:latin typeface="udemy sans"/>
              </a:rPr>
              <a:t> </a:t>
            </a:r>
            <a:r>
              <a:rPr lang="en-US" b="0" i="0" dirty="0">
                <a:solidFill>
                  <a:srgbClr val="B4690E"/>
                </a:solidFill>
                <a:effectLst/>
                <a:latin typeface="udemy sans"/>
              </a:rPr>
              <a:t>new</a:t>
            </a:r>
            <a:r>
              <a:rPr lang="en-US" b="0" i="0" dirty="0">
                <a:solidFill>
                  <a:srgbClr val="1C1D1F"/>
                </a:solidFill>
                <a:effectLst/>
                <a:latin typeface="udemy sans"/>
              </a:rPr>
              <a:t> </a:t>
            </a:r>
            <a:r>
              <a:rPr lang="en-US" b="0" i="0" dirty="0" err="1">
                <a:solidFill>
                  <a:srgbClr val="1C1D1F"/>
                </a:solidFill>
                <a:effectLst/>
                <a:latin typeface="udemy sans"/>
              </a:rPr>
              <a:t>SwimCoach</a:t>
            </a:r>
            <a:r>
              <a:rPr lang="en-US" b="0" i="0" dirty="0">
                <a:solidFill>
                  <a:srgbClr val="1C1D1F"/>
                </a:solidFill>
                <a:effectLst/>
                <a:latin typeface="udemy sans"/>
              </a:rPr>
              <a:t>(</a:t>
            </a:r>
            <a:r>
              <a:rPr lang="en-US" b="0" i="0" dirty="0" err="1">
                <a:solidFill>
                  <a:srgbClr val="1C1D1F"/>
                </a:solidFill>
                <a:effectLst/>
                <a:latin typeface="udemy sans"/>
              </a:rPr>
              <a:t>sadFortuneService</a:t>
            </a:r>
            <a:r>
              <a:rPr lang="en-US" b="0" i="0" dirty="0">
                <a:solidFill>
                  <a:srgbClr val="1C1D1F"/>
                </a:solidFill>
                <a:effectLst/>
                <a:latin typeface="udemy sans"/>
              </a:rPr>
              <a:t>())</a:t>
            </a:r>
          </a:p>
          <a:p>
            <a:pPr algn="l"/>
            <a:r>
              <a:rPr lang="en-US" b="0" i="0" dirty="0">
                <a:solidFill>
                  <a:srgbClr val="1C1D1F"/>
                </a:solidFill>
                <a:effectLst/>
                <a:latin typeface="udemy sans"/>
              </a:rPr>
              <a:t>This code creates an instance of </a:t>
            </a:r>
            <a:r>
              <a:rPr lang="en-US" b="0" i="0" dirty="0" err="1">
                <a:solidFill>
                  <a:srgbClr val="1C1D1F"/>
                </a:solidFill>
                <a:effectLst/>
                <a:latin typeface="udemy sans"/>
              </a:rPr>
              <a:t>SwimCoach</a:t>
            </a:r>
            <a:r>
              <a:rPr lang="en-US" b="0" i="0" dirty="0">
                <a:solidFill>
                  <a:srgbClr val="1C1D1F"/>
                </a:solidFill>
                <a:effectLst/>
                <a:latin typeface="udemy sans"/>
              </a:rPr>
              <a:t>. Note the call to the method </a:t>
            </a:r>
            <a:r>
              <a:rPr lang="en-US" b="0" i="0" dirty="0" err="1">
                <a:solidFill>
                  <a:srgbClr val="1C1D1F"/>
                </a:solidFill>
                <a:effectLst/>
                <a:latin typeface="udemy sans"/>
              </a:rPr>
              <a:t>sadFortuneService</a:t>
            </a:r>
            <a:r>
              <a:rPr lang="en-US" b="0" i="0" dirty="0">
                <a:solidFill>
                  <a:srgbClr val="1C1D1F"/>
                </a:solidFill>
                <a:effectLst/>
                <a:latin typeface="udemy sans"/>
              </a:rPr>
              <a:t>(). We are calling the annotated method above. The @Bean will intercept and return a singleton instance of </a:t>
            </a:r>
            <a:r>
              <a:rPr lang="en-US" b="0" i="0" dirty="0" err="1">
                <a:solidFill>
                  <a:srgbClr val="1C1D1F"/>
                </a:solidFill>
                <a:effectLst/>
                <a:latin typeface="udemy sans"/>
              </a:rPr>
              <a:t>sadFortuneService</a:t>
            </a:r>
            <a:r>
              <a:rPr lang="en-US" b="0" i="0" dirty="0">
                <a:solidFill>
                  <a:srgbClr val="1C1D1F"/>
                </a:solidFill>
                <a:effectLst/>
                <a:latin typeface="udemy sans"/>
              </a:rPr>
              <a:t>. The </a:t>
            </a:r>
            <a:r>
              <a:rPr lang="en-US" b="0" i="0" dirty="0" err="1">
                <a:solidFill>
                  <a:srgbClr val="1C1D1F"/>
                </a:solidFill>
                <a:effectLst/>
                <a:latin typeface="udemy sans"/>
              </a:rPr>
              <a:t>sadFortuneService</a:t>
            </a:r>
            <a:r>
              <a:rPr lang="en-US" b="0" i="0" dirty="0">
                <a:solidFill>
                  <a:srgbClr val="1C1D1F"/>
                </a:solidFill>
                <a:effectLst/>
                <a:latin typeface="udemy sans"/>
              </a:rPr>
              <a:t> is then injected into the swim coach instance.</a:t>
            </a:r>
          </a:p>
          <a:p>
            <a:pPr algn="l"/>
            <a:br>
              <a:rPr lang="en-US" b="0" i="0" dirty="0">
                <a:solidFill>
                  <a:srgbClr val="1C1D1F"/>
                </a:solidFill>
                <a:effectLst/>
                <a:latin typeface="udemy sans"/>
              </a:rPr>
            </a:br>
            <a:endParaRPr lang="en-US" b="0" i="0" dirty="0">
              <a:solidFill>
                <a:srgbClr val="1C1D1F"/>
              </a:solidFill>
              <a:effectLst/>
              <a:latin typeface="udemy sans"/>
            </a:endParaRPr>
          </a:p>
          <a:p>
            <a:pPr algn="l"/>
            <a:r>
              <a:rPr lang="en-US" b="0" i="0" dirty="0">
                <a:solidFill>
                  <a:srgbClr val="1C1D1F"/>
                </a:solidFill>
                <a:effectLst/>
                <a:latin typeface="udemy sans"/>
              </a:rPr>
              <a:t>This is effectively dependency injection. It is accomplished using all Java configuration (no xml).</a:t>
            </a:r>
          </a:p>
          <a:p>
            <a:pPr algn="l"/>
            <a:r>
              <a:rPr lang="en-US" b="0" i="0" dirty="0">
                <a:solidFill>
                  <a:srgbClr val="1C1D1F"/>
                </a:solidFill>
                <a:effectLst/>
                <a:latin typeface="udemy sans"/>
              </a:rPr>
              <a:t>---</a:t>
            </a:r>
          </a:p>
          <a:p>
            <a:pPr algn="l"/>
            <a:r>
              <a:rPr lang="en-US" b="0" i="0" dirty="0">
                <a:solidFill>
                  <a:srgbClr val="1C1D1F"/>
                </a:solidFill>
                <a:effectLst/>
                <a:latin typeface="udemy sans"/>
              </a:rPr>
              <a:t>This concludes the line-by-line discussion of the source code. All of the behind the scenes 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63535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rest of the files i.e. Coach </a:t>
            </a:r>
            <a:r>
              <a:rPr lang="en-US" dirty="0" err="1"/>
              <a:t>interface,FortuneService</a:t>
            </a:r>
            <a:r>
              <a:rPr lang="en-US" dirty="0"/>
              <a:t> interface will be same as we have written in </a:t>
            </a:r>
            <a:r>
              <a:rPr lang="en-US" dirty="0" err="1"/>
              <a:t>beanScopeAnnotation</a:t>
            </a:r>
            <a:r>
              <a:rPr lang="en-US" dirty="0"/>
              <a:t> package</a:t>
            </a:r>
          </a:p>
          <a:p>
            <a:endParaRPr lang="en-US" dirty="0"/>
          </a:p>
          <a:p>
            <a:r>
              <a:rPr lang="en-US" dirty="0"/>
              <a:t>We have to comment the @ComponentScan as we are creating the beans manually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906879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03/15/2023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03/15/2023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96715" y="5360504"/>
            <a:ext cx="10993549" cy="895244"/>
          </a:xfrm>
        </p:spPr>
        <p:txBody>
          <a:bodyPr>
            <a:noAutofit/>
          </a:bodyPr>
          <a:lstStyle/>
          <a:p>
            <a:r>
              <a:rPr lang="en-US" sz="5400" dirty="0">
                <a:solidFill>
                  <a:schemeClr val="bg1"/>
                </a:solidFill>
              </a:rPr>
              <a:t>SPRING CONFIGURATION WITH JAVA CODE(NO XML)</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098EE-233E-1DE1-8E32-92857DEB124B}"/>
              </a:ext>
            </a:extLst>
          </p:cNvPr>
          <p:cNvSpPr txBox="1"/>
          <p:nvPr/>
        </p:nvSpPr>
        <p:spPr>
          <a:xfrm>
            <a:off x="4263033" y="565428"/>
            <a:ext cx="6097190" cy="369332"/>
          </a:xfrm>
          <a:prstGeom prst="rect">
            <a:avLst/>
          </a:prstGeom>
          <a:noFill/>
        </p:spPr>
        <p:txBody>
          <a:bodyPr wrap="square">
            <a:spAutoFit/>
          </a:bodyPr>
          <a:lstStyle/>
          <a:p>
            <a:r>
              <a:rPr lang="en-US" dirty="0"/>
              <a:t>Injecting values from the properties file</a:t>
            </a:r>
          </a:p>
        </p:txBody>
      </p:sp>
      <p:pic>
        <p:nvPicPr>
          <p:cNvPr id="5" name="Picture 4">
            <a:extLst>
              <a:ext uri="{FF2B5EF4-FFF2-40B4-BE49-F238E27FC236}">
                <a16:creationId xmlns:a16="http://schemas.microsoft.com/office/drawing/2014/main" id="{AAFB76E3-D8C6-7214-3304-116012005FD8}"/>
              </a:ext>
            </a:extLst>
          </p:cNvPr>
          <p:cNvPicPr>
            <a:picLocks noChangeAspect="1"/>
          </p:cNvPicPr>
          <p:nvPr/>
        </p:nvPicPr>
        <p:blipFill>
          <a:blip r:embed="rId3"/>
          <a:stretch>
            <a:fillRect/>
          </a:stretch>
        </p:blipFill>
        <p:spPr>
          <a:xfrm>
            <a:off x="377313" y="1135563"/>
            <a:ext cx="4983726" cy="2293437"/>
          </a:xfrm>
          <a:prstGeom prst="rect">
            <a:avLst/>
          </a:prstGeom>
        </p:spPr>
      </p:pic>
      <p:pic>
        <p:nvPicPr>
          <p:cNvPr id="9" name="Picture 8">
            <a:extLst>
              <a:ext uri="{FF2B5EF4-FFF2-40B4-BE49-F238E27FC236}">
                <a16:creationId xmlns:a16="http://schemas.microsoft.com/office/drawing/2014/main" id="{4DA2B64A-4C46-A6B3-876E-BD7B2D5417FA}"/>
              </a:ext>
            </a:extLst>
          </p:cNvPr>
          <p:cNvPicPr>
            <a:picLocks noChangeAspect="1"/>
          </p:cNvPicPr>
          <p:nvPr/>
        </p:nvPicPr>
        <p:blipFill>
          <a:blip r:embed="rId4"/>
          <a:stretch>
            <a:fillRect/>
          </a:stretch>
        </p:blipFill>
        <p:spPr>
          <a:xfrm>
            <a:off x="5624454" y="1237938"/>
            <a:ext cx="4735769" cy="1904697"/>
          </a:xfrm>
          <a:prstGeom prst="rect">
            <a:avLst/>
          </a:prstGeom>
        </p:spPr>
      </p:pic>
      <p:pic>
        <p:nvPicPr>
          <p:cNvPr id="11" name="Picture 10">
            <a:extLst>
              <a:ext uri="{FF2B5EF4-FFF2-40B4-BE49-F238E27FC236}">
                <a16:creationId xmlns:a16="http://schemas.microsoft.com/office/drawing/2014/main" id="{DBF8F777-3B8D-4910-0123-E736F4AC6DB5}"/>
              </a:ext>
            </a:extLst>
          </p:cNvPr>
          <p:cNvPicPr>
            <a:picLocks noChangeAspect="1"/>
          </p:cNvPicPr>
          <p:nvPr/>
        </p:nvPicPr>
        <p:blipFill>
          <a:blip r:embed="rId5"/>
          <a:stretch>
            <a:fillRect/>
          </a:stretch>
        </p:blipFill>
        <p:spPr>
          <a:xfrm>
            <a:off x="-58994" y="3732178"/>
            <a:ext cx="6095999" cy="2128403"/>
          </a:xfrm>
          <a:prstGeom prst="rect">
            <a:avLst/>
          </a:prstGeom>
        </p:spPr>
      </p:pic>
      <p:pic>
        <p:nvPicPr>
          <p:cNvPr id="13" name="Picture 12">
            <a:extLst>
              <a:ext uri="{FF2B5EF4-FFF2-40B4-BE49-F238E27FC236}">
                <a16:creationId xmlns:a16="http://schemas.microsoft.com/office/drawing/2014/main" id="{7D9DEA1F-0E32-2910-D769-1A59847A3F06}"/>
              </a:ext>
            </a:extLst>
          </p:cNvPr>
          <p:cNvPicPr>
            <a:picLocks noChangeAspect="1"/>
          </p:cNvPicPr>
          <p:nvPr/>
        </p:nvPicPr>
        <p:blipFill>
          <a:blip r:embed="rId6"/>
          <a:stretch>
            <a:fillRect/>
          </a:stretch>
        </p:blipFill>
        <p:spPr>
          <a:xfrm>
            <a:off x="6490358" y="3658436"/>
            <a:ext cx="5450919" cy="2561852"/>
          </a:xfrm>
          <a:prstGeom prst="rect">
            <a:avLst/>
          </a:prstGeom>
        </p:spPr>
      </p:pic>
    </p:spTree>
    <p:extLst>
      <p:ext uri="{BB962C8B-B14F-4D97-AF65-F5344CB8AC3E}">
        <p14:creationId xmlns:p14="http://schemas.microsoft.com/office/powerpoint/2010/main" val="302911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3FFE0-69CA-6ADF-3AF0-E8B06FAF801D}"/>
              </a:ext>
            </a:extLst>
          </p:cNvPr>
          <p:cNvSpPr txBox="1"/>
          <p:nvPr/>
        </p:nvSpPr>
        <p:spPr>
          <a:xfrm>
            <a:off x="404813" y="586859"/>
            <a:ext cx="6094770" cy="369332"/>
          </a:xfrm>
          <a:prstGeom prst="rect">
            <a:avLst/>
          </a:prstGeom>
          <a:noFill/>
        </p:spPr>
        <p:txBody>
          <a:bodyPr wrap="square">
            <a:spAutoFit/>
          </a:bodyPr>
          <a:lstStyle/>
          <a:p>
            <a:r>
              <a:rPr lang="en-US" dirty="0"/>
              <a:t>Step -1 Create properties file</a:t>
            </a:r>
          </a:p>
        </p:txBody>
      </p:sp>
      <p:pic>
        <p:nvPicPr>
          <p:cNvPr id="5" name="Picture 4">
            <a:extLst>
              <a:ext uri="{FF2B5EF4-FFF2-40B4-BE49-F238E27FC236}">
                <a16:creationId xmlns:a16="http://schemas.microsoft.com/office/drawing/2014/main" id="{FE853FA8-677D-2F8E-7DBC-31B484935F2F}"/>
              </a:ext>
            </a:extLst>
          </p:cNvPr>
          <p:cNvPicPr>
            <a:picLocks noChangeAspect="1"/>
          </p:cNvPicPr>
          <p:nvPr/>
        </p:nvPicPr>
        <p:blipFill>
          <a:blip r:embed="rId3"/>
          <a:stretch>
            <a:fillRect/>
          </a:stretch>
        </p:blipFill>
        <p:spPr>
          <a:xfrm>
            <a:off x="261938" y="1126331"/>
            <a:ext cx="4210050" cy="1590675"/>
          </a:xfrm>
          <a:prstGeom prst="rect">
            <a:avLst/>
          </a:prstGeom>
        </p:spPr>
      </p:pic>
      <p:sp>
        <p:nvSpPr>
          <p:cNvPr id="7" name="TextBox 6">
            <a:extLst>
              <a:ext uri="{FF2B5EF4-FFF2-40B4-BE49-F238E27FC236}">
                <a16:creationId xmlns:a16="http://schemas.microsoft.com/office/drawing/2014/main" id="{07E01060-FA4B-5A47-05B2-DC77529AB922}"/>
              </a:ext>
            </a:extLst>
          </p:cNvPr>
          <p:cNvSpPr txBox="1"/>
          <p:nvPr/>
        </p:nvSpPr>
        <p:spPr>
          <a:xfrm>
            <a:off x="7034807" y="672584"/>
            <a:ext cx="6097190" cy="369332"/>
          </a:xfrm>
          <a:prstGeom prst="rect">
            <a:avLst/>
          </a:prstGeom>
          <a:noFill/>
        </p:spPr>
        <p:txBody>
          <a:bodyPr wrap="square">
            <a:spAutoFit/>
          </a:bodyPr>
          <a:lstStyle/>
          <a:p>
            <a:r>
              <a:rPr lang="en-US" dirty="0"/>
              <a:t>Step -2 Load properties file in spring config</a:t>
            </a:r>
          </a:p>
        </p:txBody>
      </p:sp>
      <p:pic>
        <p:nvPicPr>
          <p:cNvPr id="4" name="Picture 3">
            <a:extLst>
              <a:ext uri="{FF2B5EF4-FFF2-40B4-BE49-F238E27FC236}">
                <a16:creationId xmlns:a16="http://schemas.microsoft.com/office/drawing/2014/main" id="{1FBE6CCB-7446-DA02-5BF7-A872F35F52E2}"/>
              </a:ext>
            </a:extLst>
          </p:cNvPr>
          <p:cNvPicPr>
            <a:picLocks noChangeAspect="1"/>
          </p:cNvPicPr>
          <p:nvPr/>
        </p:nvPicPr>
        <p:blipFill>
          <a:blip r:embed="rId4"/>
          <a:stretch>
            <a:fillRect/>
          </a:stretch>
        </p:blipFill>
        <p:spPr>
          <a:xfrm>
            <a:off x="7175484" y="1126331"/>
            <a:ext cx="3571084" cy="1698350"/>
          </a:xfrm>
          <a:prstGeom prst="rect">
            <a:avLst/>
          </a:prstGeom>
        </p:spPr>
      </p:pic>
      <p:sp>
        <p:nvSpPr>
          <p:cNvPr id="8" name="TextBox 7">
            <a:extLst>
              <a:ext uri="{FF2B5EF4-FFF2-40B4-BE49-F238E27FC236}">
                <a16:creationId xmlns:a16="http://schemas.microsoft.com/office/drawing/2014/main" id="{7DD5D82D-1FF6-7A03-1FD0-70128C617D37}"/>
              </a:ext>
            </a:extLst>
          </p:cNvPr>
          <p:cNvSpPr txBox="1"/>
          <p:nvPr/>
        </p:nvSpPr>
        <p:spPr>
          <a:xfrm>
            <a:off x="3416878" y="2858406"/>
            <a:ext cx="6563762" cy="369332"/>
          </a:xfrm>
          <a:prstGeom prst="rect">
            <a:avLst/>
          </a:prstGeom>
          <a:noFill/>
        </p:spPr>
        <p:txBody>
          <a:bodyPr wrap="square">
            <a:spAutoFit/>
          </a:bodyPr>
          <a:lstStyle/>
          <a:p>
            <a:r>
              <a:rPr lang="en-US" dirty="0"/>
              <a:t>Step - 3 Reference values from properties file</a:t>
            </a:r>
          </a:p>
        </p:txBody>
      </p:sp>
      <p:pic>
        <p:nvPicPr>
          <p:cNvPr id="12" name="Picture 11">
            <a:extLst>
              <a:ext uri="{FF2B5EF4-FFF2-40B4-BE49-F238E27FC236}">
                <a16:creationId xmlns:a16="http://schemas.microsoft.com/office/drawing/2014/main" id="{31257A4B-97FE-FDEA-C181-951F1EF4D0DE}"/>
              </a:ext>
            </a:extLst>
          </p:cNvPr>
          <p:cNvPicPr>
            <a:picLocks noChangeAspect="1"/>
          </p:cNvPicPr>
          <p:nvPr/>
        </p:nvPicPr>
        <p:blipFill>
          <a:blip r:embed="rId5"/>
          <a:stretch>
            <a:fillRect/>
          </a:stretch>
        </p:blipFill>
        <p:spPr>
          <a:xfrm>
            <a:off x="3007304" y="3209096"/>
            <a:ext cx="4434646" cy="3641768"/>
          </a:xfrm>
          <a:prstGeom prst="rect">
            <a:avLst/>
          </a:prstGeom>
        </p:spPr>
      </p:pic>
    </p:spTree>
    <p:extLst>
      <p:ext uri="{BB962C8B-B14F-4D97-AF65-F5344CB8AC3E}">
        <p14:creationId xmlns:p14="http://schemas.microsoft.com/office/powerpoint/2010/main" val="2540995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60B63-FDF1-3CCE-829A-C27EC9C40EE9}"/>
              </a:ext>
            </a:extLst>
          </p:cNvPr>
          <p:cNvPicPr>
            <a:picLocks noChangeAspect="1"/>
          </p:cNvPicPr>
          <p:nvPr/>
        </p:nvPicPr>
        <p:blipFill>
          <a:blip r:embed="rId3"/>
          <a:stretch>
            <a:fillRect/>
          </a:stretch>
        </p:blipFill>
        <p:spPr>
          <a:xfrm>
            <a:off x="289249" y="1357455"/>
            <a:ext cx="6049270" cy="4343388"/>
          </a:xfrm>
          <a:prstGeom prst="rect">
            <a:avLst/>
          </a:prstGeom>
        </p:spPr>
      </p:pic>
      <p:sp>
        <p:nvSpPr>
          <p:cNvPr id="5" name="TextBox 4">
            <a:extLst>
              <a:ext uri="{FF2B5EF4-FFF2-40B4-BE49-F238E27FC236}">
                <a16:creationId xmlns:a16="http://schemas.microsoft.com/office/drawing/2014/main" id="{31DFB09A-B27D-8462-FC06-C0ED092C256B}"/>
              </a:ext>
            </a:extLst>
          </p:cNvPr>
          <p:cNvSpPr txBox="1"/>
          <p:nvPr/>
        </p:nvSpPr>
        <p:spPr>
          <a:xfrm>
            <a:off x="8517048" y="793108"/>
            <a:ext cx="6097508" cy="369332"/>
          </a:xfrm>
          <a:prstGeom prst="rect">
            <a:avLst/>
          </a:prstGeom>
          <a:noFill/>
        </p:spPr>
        <p:txBody>
          <a:bodyPr wrap="square">
            <a:spAutoFit/>
          </a:bodyPr>
          <a:lstStyle/>
          <a:p>
            <a:r>
              <a:rPr lang="en-US" dirty="0"/>
              <a:t>Final folder structure</a:t>
            </a:r>
          </a:p>
        </p:txBody>
      </p:sp>
      <p:pic>
        <p:nvPicPr>
          <p:cNvPr id="7" name="Picture 6">
            <a:extLst>
              <a:ext uri="{FF2B5EF4-FFF2-40B4-BE49-F238E27FC236}">
                <a16:creationId xmlns:a16="http://schemas.microsoft.com/office/drawing/2014/main" id="{5B0DB928-D109-AF10-FB91-5DC14D692A99}"/>
              </a:ext>
            </a:extLst>
          </p:cNvPr>
          <p:cNvPicPr>
            <a:picLocks noChangeAspect="1"/>
          </p:cNvPicPr>
          <p:nvPr/>
        </p:nvPicPr>
        <p:blipFill>
          <a:blip r:embed="rId4"/>
          <a:stretch>
            <a:fillRect/>
          </a:stretch>
        </p:blipFill>
        <p:spPr>
          <a:xfrm>
            <a:off x="7717702" y="1357455"/>
            <a:ext cx="3848100" cy="4400550"/>
          </a:xfrm>
          <a:prstGeom prst="rect">
            <a:avLst/>
          </a:prstGeom>
        </p:spPr>
      </p:pic>
    </p:spTree>
    <p:extLst>
      <p:ext uri="{BB962C8B-B14F-4D97-AF65-F5344CB8AC3E}">
        <p14:creationId xmlns:p14="http://schemas.microsoft.com/office/powerpoint/2010/main" val="171410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31B38-F66D-584A-35C8-7857103AC5CE}"/>
              </a:ext>
            </a:extLst>
          </p:cNvPr>
          <p:cNvPicPr>
            <a:picLocks noChangeAspect="1"/>
          </p:cNvPicPr>
          <p:nvPr/>
        </p:nvPicPr>
        <p:blipFill>
          <a:blip r:embed="rId3"/>
          <a:stretch>
            <a:fillRect/>
          </a:stretch>
        </p:blipFill>
        <p:spPr>
          <a:xfrm>
            <a:off x="110613" y="622798"/>
            <a:ext cx="5835585" cy="2643969"/>
          </a:xfrm>
          <a:prstGeom prst="rect">
            <a:avLst/>
          </a:prstGeom>
        </p:spPr>
      </p:pic>
      <p:pic>
        <p:nvPicPr>
          <p:cNvPr id="5" name="Picture 4">
            <a:extLst>
              <a:ext uri="{FF2B5EF4-FFF2-40B4-BE49-F238E27FC236}">
                <a16:creationId xmlns:a16="http://schemas.microsoft.com/office/drawing/2014/main" id="{FF539DAD-05C5-FF2C-8428-96A3E49D8E1A}"/>
              </a:ext>
            </a:extLst>
          </p:cNvPr>
          <p:cNvPicPr>
            <a:picLocks noChangeAspect="1"/>
          </p:cNvPicPr>
          <p:nvPr/>
        </p:nvPicPr>
        <p:blipFill>
          <a:blip r:embed="rId4"/>
          <a:stretch>
            <a:fillRect/>
          </a:stretch>
        </p:blipFill>
        <p:spPr>
          <a:xfrm>
            <a:off x="4871553" y="3429001"/>
            <a:ext cx="7320447" cy="3429000"/>
          </a:xfrm>
          <a:prstGeom prst="rect">
            <a:avLst/>
          </a:prstGeom>
        </p:spPr>
      </p:pic>
    </p:spTree>
    <p:extLst>
      <p:ext uri="{BB962C8B-B14F-4D97-AF65-F5344CB8AC3E}">
        <p14:creationId xmlns:p14="http://schemas.microsoft.com/office/powerpoint/2010/main" val="198760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D926B-BCD0-FB33-736D-AA48F0D90D50}"/>
              </a:ext>
            </a:extLst>
          </p:cNvPr>
          <p:cNvPicPr>
            <a:picLocks noChangeAspect="1"/>
          </p:cNvPicPr>
          <p:nvPr/>
        </p:nvPicPr>
        <p:blipFill>
          <a:blip r:embed="rId3"/>
          <a:stretch>
            <a:fillRect/>
          </a:stretch>
        </p:blipFill>
        <p:spPr>
          <a:xfrm>
            <a:off x="73742" y="796797"/>
            <a:ext cx="6253316" cy="2321906"/>
          </a:xfrm>
          <a:prstGeom prst="rect">
            <a:avLst/>
          </a:prstGeom>
        </p:spPr>
      </p:pic>
      <p:pic>
        <p:nvPicPr>
          <p:cNvPr id="5" name="Picture 4">
            <a:extLst>
              <a:ext uri="{FF2B5EF4-FFF2-40B4-BE49-F238E27FC236}">
                <a16:creationId xmlns:a16="http://schemas.microsoft.com/office/drawing/2014/main" id="{84CFE18E-37C6-F2DE-30D2-9D767550820A}"/>
              </a:ext>
            </a:extLst>
          </p:cNvPr>
          <p:cNvPicPr>
            <a:picLocks noChangeAspect="1"/>
          </p:cNvPicPr>
          <p:nvPr/>
        </p:nvPicPr>
        <p:blipFill>
          <a:blip r:embed="rId4"/>
          <a:stretch>
            <a:fillRect/>
          </a:stretch>
        </p:blipFill>
        <p:spPr>
          <a:xfrm>
            <a:off x="6327058" y="899343"/>
            <a:ext cx="5864942" cy="2602957"/>
          </a:xfrm>
          <a:prstGeom prst="rect">
            <a:avLst/>
          </a:prstGeom>
        </p:spPr>
      </p:pic>
      <p:pic>
        <p:nvPicPr>
          <p:cNvPr id="7" name="Picture 6">
            <a:extLst>
              <a:ext uri="{FF2B5EF4-FFF2-40B4-BE49-F238E27FC236}">
                <a16:creationId xmlns:a16="http://schemas.microsoft.com/office/drawing/2014/main" id="{110514ED-0F58-184D-E9A1-3520780FD940}"/>
              </a:ext>
            </a:extLst>
          </p:cNvPr>
          <p:cNvPicPr>
            <a:picLocks noChangeAspect="1"/>
          </p:cNvPicPr>
          <p:nvPr/>
        </p:nvPicPr>
        <p:blipFill>
          <a:blip r:embed="rId5"/>
          <a:stretch>
            <a:fillRect/>
          </a:stretch>
        </p:blipFill>
        <p:spPr>
          <a:xfrm>
            <a:off x="228600" y="3687098"/>
            <a:ext cx="5778736" cy="2552011"/>
          </a:xfrm>
          <a:prstGeom prst="rect">
            <a:avLst/>
          </a:prstGeom>
        </p:spPr>
      </p:pic>
      <p:pic>
        <p:nvPicPr>
          <p:cNvPr id="9" name="Picture 8">
            <a:extLst>
              <a:ext uri="{FF2B5EF4-FFF2-40B4-BE49-F238E27FC236}">
                <a16:creationId xmlns:a16="http://schemas.microsoft.com/office/drawing/2014/main" id="{0B8534D5-A1C5-96CF-A904-C09557FB2711}"/>
              </a:ext>
            </a:extLst>
          </p:cNvPr>
          <p:cNvPicPr>
            <a:picLocks noChangeAspect="1"/>
          </p:cNvPicPr>
          <p:nvPr/>
        </p:nvPicPr>
        <p:blipFill>
          <a:blip r:embed="rId6"/>
          <a:stretch>
            <a:fillRect/>
          </a:stretch>
        </p:blipFill>
        <p:spPr>
          <a:xfrm>
            <a:off x="6413264" y="4256138"/>
            <a:ext cx="5422490" cy="1612901"/>
          </a:xfrm>
          <a:prstGeom prst="rect">
            <a:avLst/>
          </a:prstGeom>
        </p:spPr>
      </p:pic>
    </p:spTree>
    <p:extLst>
      <p:ext uri="{BB962C8B-B14F-4D97-AF65-F5344CB8AC3E}">
        <p14:creationId xmlns:p14="http://schemas.microsoft.com/office/powerpoint/2010/main" val="19035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2E50D-08CD-F5A7-00C7-59F103C39BC0}"/>
              </a:ext>
            </a:extLst>
          </p:cNvPr>
          <p:cNvSpPr txBox="1"/>
          <p:nvPr/>
        </p:nvSpPr>
        <p:spPr>
          <a:xfrm>
            <a:off x="252273" y="556619"/>
            <a:ext cx="6094520" cy="369332"/>
          </a:xfrm>
          <a:prstGeom prst="rect">
            <a:avLst/>
          </a:prstGeom>
          <a:noFill/>
        </p:spPr>
        <p:txBody>
          <a:bodyPr wrap="square">
            <a:spAutoFit/>
          </a:bodyPr>
          <a:lstStyle/>
          <a:p>
            <a:r>
              <a:rPr lang="en-US" dirty="0"/>
              <a:t>Step -1 Create a Java class and annotate as @Configuration</a:t>
            </a:r>
          </a:p>
        </p:txBody>
      </p:sp>
      <p:pic>
        <p:nvPicPr>
          <p:cNvPr id="5" name="Picture 4">
            <a:extLst>
              <a:ext uri="{FF2B5EF4-FFF2-40B4-BE49-F238E27FC236}">
                <a16:creationId xmlns:a16="http://schemas.microsoft.com/office/drawing/2014/main" id="{F3B5AEF8-DF35-99E1-DF2F-B056F4709CB6}"/>
              </a:ext>
            </a:extLst>
          </p:cNvPr>
          <p:cNvPicPr>
            <a:picLocks noChangeAspect="1"/>
          </p:cNvPicPr>
          <p:nvPr/>
        </p:nvPicPr>
        <p:blipFill>
          <a:blip r:embed="rId3"/>
          <a:stretch>
            <a:fillRect/>
          </a:stretch>
        </p:blipFill>
        <p:spPr>
          <a:xfrm>
            <a:off x="0" y="1126035"/>
            <a:ext cx="5953125" cy="2476500"/>
          </a:xfrm>
          <a:prstGeom prst="rect">
            <a:avLst/>
          </a:prstGeom>
        </p:spPr>
      </p:pic>
      <p:pic>
        <p:nvPicPr>
          <p:cNvPr id="7" name="Picture 6">
            <a:extLst>
              <a:ext uri="{FF2B5EF4-FFF2-40B4-BE49-F238E27FC236}">
                <a16:creationId xmlns:a16="http://schemas.microsoft.com/office/drawing/2014/main" id="{F5F0FCE2-1D1A-4C02-926F-CBDDF0C95CFA}"/>
              </a:ext>
            </a:extLst>
          </p:cNvPr>
          <p:cNvPicPr>
            <a:picLocks noChangeAspect="1"/>
          </p:cNvPicPr>
          <p:nvPr/>
        </p:nvPicPr>
        <p:blipFill>
          <a:blip r:embed="rId4"/>
          <a:stretch>
            <a:fillRect/>
          </a:stretch>
        </p:blipFill>
        <p:spPr>
          <a:xfrm>
            <a:off x="6364455" y="1023606"/>
            <a:ext cx="5726931" cy="2845227"/>
          </a:xfrm>
          <a:prstGeom prst="rect">
            <a:avLst/>
          </a:prstGeom>
        </p:spPr>
      </p:pic>
      <p:sp>
        <p:nvSpPr>
          <p:cNvPr id="9" name="TextBox 8">
            <a:extLst>
              <a:ext uri="{FF2B5EF4-FFF2-40B4-BE49-F238E27FC236}">
                <a16:creationId xmlns:a16="http://schemas.microsoft.com/office/drawing/2014/main" id="{3FF17614-C4F8-91D1-E757-4EAC260790C3}"/>
              </a:ext>
            </a:extLst>
          </p:cNvPr>
          <p:cNvSpPr txBox="1"/>
          <p:nvPr/>
        </p:nvSpPr>
        <p:spPr>
          <a:xfrm>
            <a:off x="6309157" y="556619"/>
            <a:ext cx="6094520" cy="369332"/>
          </a:xfrm>
          <a:prstGeom prst="rect">
            <a:avLst/>
          </a:prstGeom>
          <a:noFill/>
        </p:spPr>
        <p:txBody>
          <a:bodyPr wrap="square">
            <a:spAutoFit/>
          </a:bodyPr>
          <a:lstStyle/>
          <a:p>
            <a:r>
              <a:rPr lang="en-US" dirty="0"/>
              <a:t>Step -2 Add component scanning support: @ComponentScan</a:t>
            </a:r>
          </a:p>
        </p:txBody>
      </p:sp>
      <p:sp>
        <p:nvSpPr>
          <p:cNvPr id="4" name="TextBox 3">
            <a:extLst>
              <a:ext uri="{FF2B5EF4-FFF2-40B4-BE49-F238E27FC236}">
                <a16:creationId xmlns:a16="http://schemas.microsoft.com/office/drawing/2014/main" id="{59186D21-775A-A253-6B5E-5D9818435552}"/>
              </a:ext>
            </a:extLst>
          </p:cNvPr>
          <p:cNvSpPr txBox="1"/>
          <p:nvPr/>
        </p:nvSpPr>
        <p:spPr>
          <a:xfrm>
            <a:off x="357326" y="3781822"/>
            <a:ext cx="6201052" cy="369332"/>
          </a:xfrm>
          <a:prstGeom prst="rect">
            <a:avLst/>
          </a:prstGeom>
          <a:noFill/>
        </p:spPr>
        <p:txBody>
          <a:bodyPr wrap="square">
            <a:spAutoFit/>
          </a:bodyPr>
          <a:lstStyle/>
          <a:p>
            <a:r>
              <a:rPr lang="en-US" dirty="0"/>
              <a:t>Step -3 Read Spring java configuration class</a:t>
            </a:r>
          </a:p>
        </p:txBody>
      </p:sp>
      <p:pic>
        <p:nvPicPr>
          <p:cNvPr id="8" name="Picture 7">
            <a:extLst>
              <a:ext uri="{FF2B5EF4-FFF2-40B4-BE49-F238E27FC236}">
                <a16:creationId xmlns:a16="http://schemas.microsoft.com/office/drawing/2014/main" id="{56A7F22C-4F41-02CA-F400-DA5BAA1BD4DA}"/>
              </a:ext>
            </a:extLst>
          </p:cNvPr>
          <p:cNvPicPr>
            <a:picLocks noChangeAspect="1"/>
          </p:cNvPicPr>
          <p:nvPr/>
        </p:nvPicPr>
        <p:blipFill>
          <a:blip r:embed="rId5"/>
          <a:stretch>
            <a:fillRect/>
          </a:stretch>
        </p:blipFill>
        <p:spPr>
          <a:xfrm>
            <a:off x="1" y="4563121"/>
            <a:ext cx="6309858" cy="1880011"/>
          </a:xfrm>
          <a:prstGeom prst="rect">
            <a:avLst/>
          </a:prstGeom>
        </p:spPr>
      </p:pic>
      <p:sp>
        <p:nvSpPr>
          <p:cNvPr id="11" name="TextBox 10">
            <a:extLst>
              <a:ext uri="{FF2B5EF4-FFF2-40B4-BE49-F238E27FC236}">
                <a16:creationId xmlns:a16="http://schemas.microsoft.com/office/drawing/2014/main" id="{EC5DF17A-F6F7-A500-1131-A8E59FD4DCBA}"/>
              </a:ext>
            </a:extLst>
          </p:cNvPr>
          <p:cNvSpPr txBox="1"/>
          <p:nvPr/>
        </p:nvSpPr>
        <p:spPr>
          <a:xfrm>
            <a:off x="7432829" y="3966488"/>
            <a:ext cx="6201052" cy="369332"/>
          </a:xfrm>
          <a:prstGeom prst="rect">
            <a:avLst/>
          </a:prstGeom>
          <a:noFill/>
        </p:spPr>
        <p:txBody>
          <a:bodyPr wrap="square">
            <a:spAutoFit/>
          </a:bodyPr>
          <a:lstStyle/>
          <a:p>
            <a:r>
              <a:rPr lang="en-US" dirty="0"/>
              <a:t>Step -4 Retrieve bean from spring container</a:t>
            </a:r>
          </a:p>
        </p:txBody>
      </p:sp>
      <p:pic>
        <p:nvPicPr>
          <p:cNvPr id="13" name="Picture 12">
            <a:extLst>
              <a:ext uri="{FF2B5EF4-FFF2-40B4-BE49-F238E27FC236}">
                <a16:creationId xmlns:a16="http://schemas.microsoft.com/office/drawing/2014/main" id="{EA09F030-0CC4-2EFE-138F-DC81F693D722}"/>
              </a:ext>
            </a:extLst>
          </p:cNvPr>
          <p:cNvPicPr>
            <a:picLocks noChangeAspect="1"/>
          </p:cNvPicPr>
          <p:nvPr/>
        </p:nvPicPr>
        <p:blipFill>
          <a:blip r:embed="rId6"/>
          <a:stretch>
            <a:fillRect/>
          </a:stretch>
        </p:blipFill>
        <p:spPr>
          <a:xfrm>
            <a:off x="6558378" y="5147160"/>
            <a:ext cx="5633621" cy="687234"/>
          </a:xfrm>
          <a:prstGeom prst="rect">
            <a:avLst/>
          </a:prstGeom>
        </p:spPr>
      </p:pic>
    </p:spTree>
    <p:extLst>
      <p:ext uri="{BB962C8B-B14F-4D97-AF65-F5344CB8AC3E}">
        <p14:creationId xmlns:p14="http://schemas.microsoft.com/office/powerpoint/2010/main" val="2957308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D256C-11D4-BD0D-15F5-D9FAFFCDE983}"/>
              </a:ext>
            </a:extLst>
          </p:cNvPr>
          <p:cNvPicPr>
            <a:picLocks noChangeAspect="1"/>
          </p:cNvPicPr>
          <p:nvPr/>
        </p:nvPicPr>
        <p:blipFill>
          <a:blip r:embed="rId3"/>
          <a:stretch>
            <a:fillRect/>
          </a:stretch>
        </p:blipFill>
        <p:spPr>
          <a:xfrm>
            <a:off x="2130640" y="1330079"/>
            <a:ext cx="8596449" cy="5527921"/>
          </a:xfrm>
          <a:prstGeom prst="rect">
            <a:avLst/>
          </a:prstGeom>
        </p:spPr>
      </p:pic>
      <p:sp>
        <p:nvSpPr>
          <p:cNvPr id="5" name="TextBox 4">
            <a:extLst>
              <a:ext uri="{FF2B5EF4-FFF2-40B4-BE49-F238E27FC236}">
                <a16:creationId xmlns:a16="http://schemas.microsoft.com/office/drawing/2014/main" id="{85C27FB0-489F-6B6F-98DD-82FF5D00D265}"/>
              </a:ext>
            </a:extLst>
          </p:cNvPr>
          <p:cNvSpPr txBox="1"/>
          <p:nvPr/>
        </p:nvSpPr>
        <p:spPr>
          <a:xfrm>
            <a:off x="5151267" y="601007"/>
            <a:ext cx="6094520" cy="369332"/>
          </a:xfrm>
          <a:prstGeom prst="rect">
            <a:avLst/>
          </a:prstGeom>
          <a:noFill/>
        </p:spPr>
        <p:txBody>
          <a:bodyPr wrap="square">
            <a:spAutoFit/>
          </a:bodyPr>
          <a:lstStyle/>
          <a:p>
            <a:r>
              <a:rPr lang="en-US" dirty="0"/>
              <a:t>Final code</a:t>
            </a:r>
          </a:p>
        </p:txBody>
      </p:sp>
    </p:spTree>
    <p:extLst>
      <p:ext uri="{BB962C8B-B14F-4D97-AF65-F5344CB8AC3E}">
        <p14:creationId xmlns:p14="http://schemas.microsoft.com/office/powerpoint/2010/main" val="1127894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E1ECA9-1715-5D20-D107-7DC2D2A30809}"/>
              </a:ext>
            </a:extLst>
          </p:cNvPr>
          <p:cNvSpPr txBox="1"/>
          <p:nvPr/>
        </p:nvSpPr>
        <p:spPr>
          <a:xfrm>
            <a:off x="4343400" y="725294"/>
            <a:ext cx="6094520" cy="369332"/>
          </a:xfrm>
          <a:prstGeom prst="rect">
            <a:avLst/>
          </a:prstGeom>
          <a:noFill/>
        </p:spPr>
        <p:txBody>
          <a:bodyPr wrap="square">
            <a:spAutoFit/>
          </a:bodyPr>
          <a:lstStyle/>
          <a:p>
            <a:r>
              <a:rPr lang="en-US" dirty="0"/>
              <a:t>Defining spring beans with Java code</a:t>
            </a:r>
          </a:p>
        </p:txBody>
      </p:sp>
      <p:pic>
        <p:nvPicPr>
          <p:cNvPr id="5" name="Picture 4">
            <a:extLst>
              <a:ext uri="{FF2B5EF4-FFF2-40B4-BE49-F238E27FC236}">
                <a16:creationId xmlns:a16="http://schemas.microsoft.com/office/drawing/2014/main" id="{A559759F-AE1A-B51E-329C-FFCBDE85BB75}"/>
              </a:ext>
            </a:extLst>
          </p:cNvPr>
          <p:cNvPicPr>
            <a:picLocks noChangeAspect="1"/>
          </p:cNvPicPr>
          <p:nvPr/>
        </p:nvPicPr>
        <p:blipFill>
          <a:blip r:embed="rId3"/>
          <a:stretch>
            <a:fillRect/>
          </a:stretch>
        </p:blipFill>
        <p:spPr>
          <a:xfrm>
            <a:off x="1065321" y="1115906"/>
            <a:ext cx="4343400" cy="2695135"/>
          </a:xfrm>
          <a:prstGeom prst="rect">
            <a:avLst/>
          </a:prstGeom>
        </p:spPr>
      </p:pic>
      <p:pic>
        <p:nvPicPr>
          <p:cNvPr id="7" name="Picture 6">
            <a:extLst>
              <a:ext uri="{FF2B5EF4-FFF2-40B4-BE49-F238E27FC236}">
                <a16:creationId xmlns:a16="http://schemas.microsoft.com/office/drawing/2014/main" id="{A1DEA4CF-DB7C-2697-ED47-C0F986855966}"/>
              </a:ext>
            </a:extLst>
          </p:cNvPr>
          <p:cNvPicPr>
            <a:picLocks noChangeAspect="1"/>
          </p:cNvPicPr>
          <p:nvPr/>
        </p:nvPicPr>
        <p:blipFill>
          <a:blip r:embed="rId4"/>
          <a:stretch>
            <a:fillRect/>
          </a:stretch>
        </p:blipFill>
        <p:spPr>
          <a:xfrm>
            <a:off x="6646095" y="1094626"/>
            <a:ext cx="5204761" cy="3160497"/>
          </a:xfrm>
          <a:prstGeom prst="rect">
            <a:avLst/>
          </a:prstGeom>
        </p:spPr>
      </p:pic>
      <p:pic>
        <p:nvPicPr>
          <p:cNvPr id="9" name="Picture 8">
            <a:extLst>
              <a:ext uri="{FF2B5EF4-FFF2-40B4-BE49-F238E27FC236}">
                <a16:creationId xmlns:a16="http://schemas.microsoft.com/office/drawing/2014/main" id="{4A0B0118-297D-EBC8-C728-397C42A4A1AE}"/>
              </a:ext>
            </a:extLst>
          </p:cNvPr>
          <p:cNvPicPr>
            <a:picLocks noChangeAspect="1"/>
          </p:cNvPicPr>
          <p:nvPr/>
        </p:nvPicPr>
        <p:blipFill>
          <a:blip r:embed="rId5"/>
          <a:stretch>
            <a:fillRect/>
          </a:stretch>
        </p:blipFill>
        <p:spPr>
          <a:xfrm>
            <a:off x="0" y="4419706"/>
            <a:ext cx="5750465" cy="1850657"/>
          </a:xfrm>
          <a:prstGeom prst="rect">
            <a:avLst/>
          </a:prstGeom>
        </p:spPr>
      </p:pic>
      <p:pic>
        <p:nvPicPr>
          <p:cNvPr id="11" name="Picture 10">
            <a:extLst>
              <a:ext uri="{FF2B5EF4-FFF2-40B4-BE49-F238E27FC236}">
                <a16:creationId xmlns:a16="http://schemas.microsoft.com/office/drawing/2014/main" id="{ECFFE78F-1469-3560-56D9-481BD3A6C868}"/>
              </a:ext>
            </a:extLst>
          </p:cNvPr>
          <p:cNvPicPr>
            <a:picLocks noChangeAspect="1"/>
          </p:cNvPicPr>
          <p:nvPr/>
        </p:nvPicPr>
        <p:blipFill>
          <a:blip r:embed="rId6"/>
          <a:stretch>
            <a:fillRect/>
          </a:stretch>
        </p:blipFill>
        <p:spPr>
          <a:xfrm>
            <a:off x="6435766" y="4422227"/>
            <a:ext cx="5756233" cy="1774387"/>
          </a:xfrm>
          <a:prstGeom prst="rect">
            <a:avLst/>
          </a:prstGeom>
        </p:spPr>
      </p:pic>
    </p:spTree>
    <p:extLst>
      <p:ext uri="{BB962C8B-B14F-4D97-AF65-F5344CB8AC3E}">
        <p14:creationId xmlns:p14="http://schemas.microsoft.com/office/powerpoint/2010/main" val="29738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94213-A9B7-150F-4D4F-EAF4FBE7A53D}"/>
              </a:ext>
            </a:extLst>
          </p:cNvPr>
          <p:cNvPicPr>
            <a:picLocks noChangeAspect="1"/>
          </p:cNvPicPr>
          <p:nvPr/>
        </p:nvPicPr>
        <p:blipFill>
          <a:blip r:embed="rId3"/>
          <a:stretch>
            <a:fillRect/>
          </a:stretch>
        </p:blipFill>
        <p:spPr>
          <a:xfrm>
            <a:off x="3675355" y="1692664"/>
            <a:ext cx="5053567" cy="5165336"/>
          </a:xfrm>
          <a:prstGeom prst="rect">
            <a:avLst/>
          </a:prstGeom>
        </p:spPr>
      </p:pic>
      <p:sp>
        <p:nvSpPr>
          <p:cNvPr id="5" name="TextBox 4">
            <a:extLst>
              <a:ext uri="{FF2B5EF4-FFF2-40B4-BE49-F238E27FC236}">
                <a16:creationId xmlns:a16="http://schemas.microsoft.com/office/drawing/2014/main" id="{5D06E901-FE0A-C518-EE79-00747C56B749}"/>
              </a:ext>
            </a:extLst>
          </p:cNvPr>
          <p:cNvSpPr txBox="1"/>
          <p:nvPr/>
        </p:nvSpPr>
        <p:spPr>
          <a:xfrm>
            <a:off x="4103703" y="769683"/>
            <a:ext cx="6094520" cy="369332"/>
          </a:xfrm>
          <a:prstGeom prst="rect">
            <a:avLst/>
          </a:prstGeom>
          <a:noFill/>
        </p:spPr>
        <p:txBody>
          <a:bodyPr wrap="square">
            <a:spAutoFit/>
          </a:bodyPr>
          <a:lstStyle/>
          <a:p>
            <a:r>
              <a:rPr lang="en-US" dirty="0"/>
              <a:t>Step 1 and 2 from the previous slide</a:t>
            </a:r>
          </a:p>
        </p:txBody>
      </p:sp>
    </p:spTree>
    <p:extLst>
      <p:ext uri="{BB962C8B-B14F-4D97-AF65-F5344CB8AC3E}">
        <p14:creationId xmlns:p14="http://schemas.microsoft.com/office/powerpoint/2010/main" val="285661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1138EA-0B6D-EBCB-8841-DEAA377C2FB3}"/>
              </a:ext>
            </a:extLst>
          </p:cNvPr>
          <p:cNvSpPr txBox="1"/>
          <p:nvPr/>
        </p:nvSpPr>
        <p:spPr>
          <a:xfrm>
            <a:off x="4609730" y="636518"/>
            <a:ext cx="6094520" cy="369332"/>
          </a:xfrm>
          <a:prstGeom prst="rect">
            <a:avLst/>
          </a:prstGeom>
          <a:noFill/>
        </p:spPr>
        <p:txBody>
          <a:bodyPr wrap="square">
            <a:spAutoFit/>
          </a:bodyPr>
          <a:lstStyle/>
          <a:p>
            <a:r>
              <a:rPr lang="en-US" dirty="0"/>
              <a:t>Step 3 and 4 from slide 6</a:t>
            </a:r>
          </a:p>
        </p:txBody>
      </p:sp>
      <p:pic>
        <p:nvPicPr>
          <p:cNvPr id="5" name="Picture 4">
            <a:extLst>
              <a:ext uri="{FF2B5EF4-FFF2-40B4-BE49-F238E27FC236}">
                <a16:creationId xmlns:a16="http://schemas.microsoft.com/office/drawing/2014/main" id="{41AAD52D-3885-DE2C-A982-E7DDA7F183A6}"/>
              </a:ext>
            </a:extLst>
          </p:cNvPr>
          <p:cNvPicPr>
            <a:picLocks noChangeAspect="1"/>
          </p:cNvPicPr>
          <p:nvPr/>
        </p:nvPicPr>
        <p:blipFill>
          <a:blip r:embed="rId3"/>
          <a:stretch>
            <a:fillRect/>
          </a:stretch>
        </p:blipFill>
        <p:spPr>
          <a:xfrm>
            <a:off x="1487750" y="1005850"/>
            <a:ext cx="9001517" cy="5502187"/>
          </a:xfrm>
          <a:prstGeom prst="rect">
            <a:avLst/>
          </a:prstGeom>
        </p:spPr>
      </p:pic>
    </p:spTree>
    <p:extLst>
      <p:ext uri="{BB962C8B-B14F-4D97-AF65-F5344CB8AC3E}">
        <p14:creationId xmlns:p14="http://schemas.microsoft.com/office/powerpoint/2010/main" val="1401261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134CC-CBE0-2B0E-F54D-DFA70118EA15}"/>
              </a:ext>
            </a:extLst>
          </p:cNvPr>
          <p:cNvPicPr>
            <a:picLocks noChangeAspect="1"/>
          </p:cNvPicPr>
          <p:nvPr/>
        </p:nvPicPr>
        <p:blipFill>
          <a:blip r:embed="rId3"/>
          <a:stretch>
            <a:fillRect/>
          </a:stretch>
        </p:blipFill>
        <p:spPr>
          <a:xfrm>
            <a:off x="0" y="1313104"/>
            <a:ext cx="6951643" cy="4231792"/>
          </a:xfrm>
          <a:prstGeom prst="rect">
            <a:avLst/>
          </a:prstGeom>
        </p:spPr>
      </p:pic>
      <p:pic>
        <p:nvPicPr>
          <p:cNvPr id="7" name="Picture 6">
            <a:extLst>
              <a:ext uri="{FF2B5EF4-FFF2-40B4-BE49-F238E27FC236}">
                <a16:creationId xmlns:a16="http://schemas.microsoft.com/office/drawing/2014/main" id="{DCA5A333-3468-F472-D585-6739E20E1B29}"/>
              </a:ext>
            </a:extLst>
          </p:cNvPr>
          <p:cNvPicPr>
            <a:picLocks noChangeAspect="1"/>
          </p:cNvPicPr>
          <p:nvPr/>
        </p:nvPicPr>
        <p:blipFill>
          <a:blip r:embed="rId4"/>
          <a:stretch>
            <a:fillRect/>
          </a:stretch>
        </p:blipFill>
        <p:spPr>
          <a:xfrm>
            <a:off x="7841974" y="1313104"/>
            <a:ext cx="3896345" cy="5484664"/>
          </a:xfrm>
          <a:prstGeom prst="rect">
            <a:avLst/>
          </a:prstGeom>
        </p:spPr>
      </p:pic>
      <p:sp>
        <p:nvSpPr>
          <p:cNvPr id="9" name="TextBox 8">
            <a:extLst>
              <a:ext uri="{FF2B5EF4-FFF2-40B4-BE49-F238E27FC236}">
                <a16:creationId xmlns:a16="http://schemas.microsoft.com/office/drawing/2014/main" id="{D8483D5E-4F54-DA89-4943-6C8EB210890F}"/>
              </a:ext>
            </a:extLst>
          </p:cNvPr>
          <p:cNvSpPr txBox="1"/>
          <p:nvPr/>
        </p:nvSpPr>
        <p:spPr>
          <a:xfrm>
            <a:off x="8614741" y="839065"/>
            <a:ext cx="6097656" cy="369332"/>
          </a:xfrm>
          <a:prstGeom prst="rect">
            <a:avLst/>
          </a:prstGeom>
          <a:noFill/>
        </p:spPr>
        <p:txBody>
          <a:bodyPr wrap="square">
            <a:spAutoFit/>
          </a:bodyPr>
          <a:lstStyle/>
          <a:p>
            <a:r>
              <a:rPr lang="en-US" dirty="0"/>
              <a:t>Final folder structure</a:t>
            </a:r>
          </a:p>
        </p:txBody>
      </p:sp>
    </p:spTree>
    <p:extLst>
      <p:ext uri="{BB962C8B-B14F-4D97-AF65-F5344CB8AC3E}">
        <p14:creationId xmlns:p14="http://schemas.microsoft.com/office/powerpoint/2010/main" val="41456306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18492A6D-6FB6-4660-8404-0A43BB0038AC}">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1244</TotalTime>
  <Words>1119</Words>
  <Application>Microsoft Office PowerPoint</Application>
  <PresentationFormat>Widescreen</PresentationFormat>
  <Paragraphs>117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Gill Sans MT</vt:lpstr>
      <vt:lpstr>udemy sans</vt:lpstr>
      <vt:lpstr>Wingdings 2</vt:lpstr>
      <vt:lpstr>Dividend</vt:lpstr>
      <vt:lpstr>SPRING CONFIGURATION WITH JAVA CODE(NO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CONFIGURATION WITH JAVA CODE(NO XML)</dc:title>
  <dc:creator>Prakash, Ravi (Chennai)</dc:creator>
  <dc:description> _x000d_
 _x000d_
 _x000d_
 _x000d_
                                           @2020 Fiserv Inc, or its affiliates   |   </dc:description>
  <cp:lastModifiedBy>Prakash, Ravi (Chennai)</cp:lastModifiedBy>
  <cp:revision>15</cp:revision>
  <dcterms:created xsi:type="dcterms:W3CDTF">2023-03-01T10:45:10Z</dcterms:created>
  <dcterms:modified xsi:type="dcterms:W3CDTF">2023-03-15T09:02:41Z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e74be8ae-9240-4863-880b-ece26edfc26c</vt:lpwstr>
  </property>
  <property fmtid="{D5CDD505-2E9C-101B-9397-08002B2CF9AE}" pid="3" name="bjDocumentSecurityLabel">
    <vt:lpwstr>This item has no classification</vt:lpwstr>
  </property>
  <property fmtid="{D5CDD505-2E9C-101B-9397-08002B2CF9AE}" pid="4" name="bjSaver">
    <vt:lpwstr>PunGyNAicpGdeg/fUjAxIlamHh2ckE0W</vt:lpwstr>
  </property>
  <property fmtid="{D5CDD505-2E9C-101B-9397-08002B2CF9AE}" pid="5" name="bjClsUserRVM">
    <vt:lpwstr>[]</vt:lpwstr>
  </property>
</Properties>
</file>